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mp" ContentType="image/p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48" r:id="rId4"/>
  </p:sldMasterIdLst>
  <p:notesMasterIdLst>
    <p:notesMasterId r:id="rId47"/>
  </p:notesMasterIdLst>
  <p:handoutMasterIdLst>
    <p:handoutMasterId r:id="rId48"/>
  </p:handoutMasterIdLst>
  <p:sldIdLst>
    <p:sldId id="256" r:id="rId5"/>
    <p:sldId id="293" r:id="rId6"/>
    <p:sldId id="634" r:id="rId7"/>
    <p:sldId id="506" r:id="rId8"/>
    <p:sldId id="310" r:id="rId9"/>
    <p:sldId id="307" r:id="rId10"/>
    <p:sldId id="560" r:id="rId11"/>
    <p:sldId id="561" r:id="rId12"/>
    <p:sldId id="562" r:id="rId13"/>
    <p:sldId id="627" r:id="rId14"/>
    <p:sldId id="268" r:id="rId15"/>
    <p:sldId id="280" r:id="rId16"/>
    <p:sldId id="633" r:id="rId17"/>
    <p:sldId id="630" r:id="rId18"/>
    <p:sldId id="629" r:id="rId19"/>
    <p:sldId id="257" r:id="rId20"/>
    <p:sldId id="258" r:id="rId21"/>
    <p:sldId id="259" r:id="rId22"/>
    <p:sldId id="260" r:id="rId23"/>
    <p:sldId id="261" r:id="rId24"/>
    <p:sldId id="262" r:id="rId25"/>
    <p:sldId id="263" r:id="rId26"/>
    <p:sldId id="264" r:id="rId27"/>
    <p:sldId id="637" r:id="rId28"/>
    <p:sldId id="265" r:id="rId29"/>
    <p:sldId id="636" r:id="rId30"/>
    <p:sldId id="267" r:id="rId31"/>
    <p:sldId id="632" r:id="rId32"/>
    <p:sldId id="631" r:id="rId33"/>
    <p:sldId id="569" r:id="rId34"/>
    <p:sldId id="570" r:id="rId35"/>
    <p:sldId id="571" r:id="rId36"/>
    <p:sldId id="572" r:id="rId37"/>
    <p:sldId id="585" r:id="rId38"/>
    <p:sldId id="635" r:id="rId39"/>
    <p:sldId id="558" r:id="rId40"/>
    <p:sldId id="559" r:id="rId41"/>
    <p:sldId id="573" r:id="rId42"/>
    <p:sldId id="574" r:id="rId43"/>
    <p:sldId id="575" r:id="rId44"/>
    <p:sldId id="327" r:id="rId45"/>
    <p:sldId id="557" r:id="rId46"/>
  </p:sldIdLst>
  <p:sldSz cx="12192000" cy="6858000"/>
  <p:notesSz cx="7010400" cy="9296400"/>
  <p:defaultTextStyle>
    <a:defPPr>
      <a:defRPr lang="en-US"/>
    </a:defPPr>
    <a:lvl1pPr algn="l" defTabSz="457200" rtl="0" fontAlgn="base">
      <a:spcBef>
        <a:spcPct val="0"/>
      </a:spcBef>
      <a:spcAft>
        <a:spcPct val="0"/>
      </a:spcAft>
      <a:defRPr sz="2400"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sz="2400"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sz="2400"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sz="2400"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3528" userDrawn="1">
          <p15:clr>
            <a:srgbClr val="A4A3A4"/>
          </p15:clr>
        </p15:guide>
        <p15:guide id="2" pos="432" userDrawn="1">
          <p15:clr>
            <a:srgbClr val="A4A3A4"/>
          </p15:clr>
        </p15:guide>
        <p15:guide id="3" pos="3936" userDrawn="1">
          <p15:clr>
            <a:srgbClr val="A4A3A4"/>
          </p15:clr>
        </p15:guide>
        <p15:guide id="4" orient="horz" pos="672" userDrawn="1">
          <p15:clr>
            <a:srgbClr val="A4A3A4"/>
          </p15:clr>
        </p15:guide>
        <p15:guide id="5" orient="horz" pos="1056" userDrawn="1">
          <p15:clr>
            <a:srgbClr val="A4A3A4"/>
          </p15:clr>
        </p15:guide>
        <p15:guide id="6" pos="792" userDrawn="1">
          <p15:clr>
            <a:srgbClr val="A4A3A4"/>
          </p15:clr>
        </p15:guide>
        <p15:guide id="7" orient="horz" pos="41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5353"/>
    <a:srgbClr val="005480"/>
    <a:srgbClr val="3A3A3A"/>
    <a:srgbClr val="6D6D6D"/>
    <a:srgbClr val="0841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9"/>
    <p:restoredTop sz="83554"/>
  </p:normalViewPr>
  <p:slideViewPr>
    <p:cSldViewPr snapToGrid="0">
      <p:cViewPr varScale="1">
        <p:scale>
          <a:sx n="128" d="100"/>
          <a:sy n="128" d="100"/>
        </p:scale>
        <p:origin x="384" y="168"/>
      </p:cViewPr>
      <p:guideLst>
        <p:guide orient="horz" pos="3528"/>
        <p:guide pos="432"/>
        <p:guide pos="3936"/>
        <p:guide orient="horz" pos="672"/>
        <p:guide orient="horz" pos="1056"/>
        <p:guide pos="792"/>
        <p:guide orient="horz" pos="410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Overall, how supportive are you of using the CARe process to resolve unanticipated outcomes? (n=108)</a:t>
            </a:r>
          </a:p>
        </c:rich>
      </c:tx>
      <c:layout>
        <c:manualLayout>
          <c:xMode val="edge"/>
          <c:yMode val="edge"/>
          <c:x val="0.11550846761547801"/>
          <c:y val="3.1224627635146499E-2"/>
        </c:manualLayout>
      </c:layout>
      <c:overlay val="0"/>
    </c:title>
    <c:autoTitleDeleted val="0"/>
    <c:plotArea>
      <c:layout>
        <c:manualLayout>
          <c:layoutTarget val="inner"/>
          <c:xMode val="edge"/>
          <c:yMode val="edge"/>
          <c:x val="8.2051487213059104E-2"/>
          <c:y val="0.20392715278406301"/>
          <c:w val="0.85482303164760298"/>
          <c:h val="0.65720960167335396"/>
        </c:manualLayout>
      </c:layout>
      <c:barChart>
        <c:barDir val="col"/>
        <c:grouping val="clustered"/>
        <c:varyColors val="0"/>
        <c:ser>
          <c:idx val="0"/>
          <c:order val="0"/>
          <c:tx>
            <c:strRef>
              <c:f>Sheet1!$B$1</c:f>
              <c:strCache>
                <c:ptCount val="1"/>
                <c:pt idx="0">
                  <c:v>Series 1</c:v>
                </c:pt>
              </c:strCache>
            </c:strRef>
          </c:tx>
          <c:invertIfNegative val="0"/>
          <c:dLbls>
            <c:numFmt formatCode="#,##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Sheet1!$A$2:$A$11</c:f>
              <c:numCache>
                <c:formatCode>General</c:formatCode>
                <c:ptCount val="10"/>
                <c:pt idx="0">
                  <c:v>1</c:v>
                </c:pt>
                <c:pt idx="1">
                  <c:v>2</c:v>
                </c:pt>
                <c:pt idx="2">
                  <c:v>3</c:v>
                </c:pt>
                <c:pt idx="3">
                  <c:v>4</c:v>
                </c:pt>
                <c:pt idx="4">
                  <c:v>5</c:v>
                </c:pt>
                <c:pt idx="5">
                  <c:v>6</c:v>
                </c:pt>
                <c:pt idx="6">
                  <c:v>7</c:v>
                </c:pt>
                <c:pt idx="7">
                  <c:v>8</c:v>
                </c:pt>
                <c:pt idx="8">
                  <c:v>9</c:v>
                </c:pt>
                <c:pt idx="9">
                  <c:v>10</c:v>
                </c:pt>
              </c:numCache>
            </c:numRef>
          </c:cat>
          <c:val>
            <c:numRef>
              <c:f>Sheet1!$B$2:$B$11</c:f>
              <c:numCache>
                <c:formatCode>General</c:formatCode>
                <c:ptCount val="10"/>
                <c:pt idx="0">
                  <c:v>0</c:v>
                </c:pt>
                <c:pt idx="1">
                  <c:v>1</c:v>
                </c:pt>
                <c:pt idx="2">
                  <c:v>2</c:v>
                </c:pt>
                <c:pt idx="3">
                  <c:v>1</c:v>
                </c:pt>
                <c:pt idx="4">
                  <c:v>7</c:v>
                </c:pt>
                <c:pt idx="5">
                  <c:v>1</c:v>
                </c:pt>
                <c:pt idx="6">
                  <c:v>9</c:v>
                </c:pt>
                <c:pt idx="7">
                  <c:v>12</c:v>
                </c:pt>
                <c:pt idx="8">
                  <c:v>17</c:v>
                </c:pt>
                <c:pt idx="9">
                  <c:v>58</c:v>
                </c:pt>
              </c:numCache>
            </c:numRef>
          </c:val>
          <c:extLst>
            <c:ext xmlns:c16="http://schemas.microsoft.com/office/drawing/2014/chart" uri="{C3380CC4-5D6E-409C-BE32-E72D297353CC}">
              <c16:uniqueId val="{00000000-7D88-459F-8FDF-ADEFD7EB9C72}"/>
            </c:ext>
          </c:extLst>
        </c:ser>
        <c:dLbls>
          <c:showLegendKey val="0"/>
          <c:showVal val="0"/>
          <c:showCatName val="0"/>
          <c:showSerName val="0"/>
          <c:showPercent val="0"/>
          <c:showBubbleSize val="0"/>
        </c:dLbls>
        <c:gapWidth val="150"/>
        <c:axId val="767711480"/>
        <c:axId val="767716968"/>
      </c:barChart>
      <c:catAx>
        <c:axId val="767711480"/>
        <c:scaling>
          <c:orientation val="minMax"/>
        </c:scaling>
        <c:delete val="0"/>
        <c:axPos val="b"/>
        <c:numFmt formatCode="General" sourceLinked="1"/>
        <c:majorTickMark val="out"/>
        <c:minorTickMark val="none"/>
        <c:tickLblPos val="nextTo"/>
        <c:crossAx val="767716968"/>
        <c:crosses val="autoZero"/>
        <c:auto val="1"/>
        <c:lblAlgn val="ctr"/>
        <c:lblOffset val="100"/>
        <c:noMultiLvlLbl val="0"/>
      </c:catAx>
      <c:valAx>
        <c:axId val="767716968"/>
        <c:scaling>
          <c:orientation val="minMax"/>
        </c:scaling>
        <c:delete val="0"/>
        <c:axPos val="l"/>
        <c:majorGridlines/>
        <c:numFmt formatCode="General" sourceLinked="1"/>
        <c:majorTickMark val="out"/>
        <c:minorTickMark val="none"/>
        <c:tickLblPos val="nextTo"/>
        <c:crossAx val="767711480"/>
        <c:crosses val="autoZero"/>
        <c:crossBetween val="between"/>
      </c:valAx>
    </c:plotArea>
    <c:plotVisOnly val="1"/>
    <c:dispBlanksAs val="gap"/>
    <c:showDLblsOverMax val="0"/>
  </c:chart>
  <c:txPr>
    <a:bodyPr/>
    <a:lstStyle/>
    <a:p>
      <a:pPr>
        <a:defRPr sz="16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97D8E6-B76E-4AC8-ADF1-723B14FD7CBF}" type="doc">
      <dgm:prSet loTypeId="urn:microsoft.com/office/officeart/2005/8/layout/rings+Icon" loCatId="officeonline" qsTypeId="urn:microsoft.com/office/officeart/2005/8/quickstyle/simple1" qsCatId="simple" csTypeId="urn:microsoft.com/office/officeart/2005/8/colors/colorful1" csCatId="colorful" phldr="1"/>
      <dgm:spPr/>
    </dgm:pt>
    <dgm:pt modelId="{EAD8EE15-CEB4-4A42-8A55-45F6CD15DEB6}">
      <dgm:prSet phldrT="[Text]"/>
      <dgm:spPr/>
      <dgm:t>
        <a:bodyPr/>
        <a:lstStyle/>
        <a:p>
          <a:endParaRPr lang="en-US"/>
        </a:p>
      </dgm:t>
    </dgm:pt>
    <dgm:pt modelId="{26F186D0-BBE7-4A55-8074-104E1B197FB5}" type="parTrans" cxnId="{9FED676F-D18F-4C4F-A3C8-E64EC3BC7E06}">
      <dgm:prSet/>
      <dgm:spPr/>
      <dgm:t>
        <a:bodyPr/>
        <a:lstStyle/>
        <a:p>
          <a:endParaRPr lang="en-US"/>
        </a:p>
      </dgm:t>
    </dgm:pt>
    <dgm:pt modelId="{AE67BF86-2FF5-4399-B0B9-B29AF5DBF149}" type="sibTrans" cxnId="{9FED676F-D18F-4C4F-A3C8-E64EC3BC7E06}">
      <dgm:prSet/>
      <dgm:spPr/>
      <dgm:t>
        <a:bodyPr/>
        <a:lstStyle/>
        <a:p>
          <a:endParaRPr lang="en-US"/>
        </a:p>
      </dgm:t>
    </dgm:pt>
    <dgm:pt modelId="{50604FD0-F1D2-4F41-A21C-EF66D8E2DEE0}">
      <dgm:prSet phldrT="[Text]"/>
      <dgm:spPr/>
      <dgm:t>
        <a:bodyPr/>
        <a:lstStyle/>
        <a:p>
          <a:endParaRPr lang="en-US"/>
        </a:p>
      </dgm:t>
    </dgm:pt>
    <dgm:pt modelId="{7241436B-0FAA-4410-9256-FD79EE47F0B6}" type="parTrans" cxnId="{A1086EF1-0FC6-40FB-824F-8A195815B848}">
      <dgm:prSet/>
      <dgm:spPr/>
      <dgm:t>
        <a:bodyPr/>
        <a:lstStyle/>
        <a:p>
          <a:endParaRPr lang="en-US"/>
        </a:p>
      </dgm:t>
    </dgm:pt>
    <dgm:pt modelId="{93A1671C-792B-4B50-81AF-AA40704280D3}" type="sibTrans" cxnId="{A1086EF1-0FC6-40FB-824F-8A195815B848}">
      <dgm:prSet/>
      <dgm:spPr/>
      <dgm:t>
        <a:bodyPr/>
        <a:lstStyle/>
        <a:p>
          <a:endParaRPr lang="en-US"/>
        </a:p>
      </dgm:t>
    </dgm:pt>
    <dgm:pt modelId="{01F92FB4-7380-4E77-8B35-0C3AC50B410F}">
      <dgm:prSet phldrT="[Text]"/>
      <dgm:spPr/>
      <dgm:t>
        <a:bodyPr/>
        <a:lstStyle/>
        <a:p>
          <a:endParaRPr lang="en-US"/>
        </a:p>
      </dgm:t>
    </dgm:pt>
    <dgm:pt modelId="{3AB986B5-049B-4BE6-A464-61874594DFFA}" type="parTrans" cxnId="{79E43043-E5CA-4A1B-BB9C-A8E93FF2DDAB}">
      <dgm:prSet/>
      <dgm:spPr/>
      <dgm:t>
        <a:bodyPr/>
        <a:lstStyle/>
        <a:p>
          <a:endParaRPr lang="en-US"/>
        </a:p>
      </dgm:t>
    </dgm:pt>
    <dgm:pt modelId="{5D9E70E8-771A-4E80-83A1-B0B15D9F99C8}" type="sibTrans" cxnId="{79E43043-E5CA-4A1B-BB9C-A8E93FF2DDAB}">
      <dgm:prSet/>
      <dgm:spPr/>
      <dgm:t>
        <a:bodyPr/>
        <a:lstStyle/>
        <a:p>
          <a:endParaRPr lang="en-US"/>
        </a:p>
      </dgm:t>
    </dgm:pt>
    <dgm:pt modelId="{D7CD9239-D497-4C55-8F70-D0D2DDDCC5AC}" type="pres">
      <dgm:prSet presAssocID="{F697D8E6-B76E-4AC8-ADF1-723B14FD7CBF}" presName="Name0" presStyleCnt="0">
        <dgm:presLayoutVars>
          <dgm:chMax val="7"/>
          <dgm:dir/>
          <dgm:resizeHandles val="exact"/>
        </dgm:presLayoutVars>
      </dgm:prSet>
      <dgm:spPr/>
    </dgm:pt>
    <dgm:pt modelId="{F4AEB909-3668-48EA-BF44-9A0FADE569DB}" type="pres">
      <dgm:prSet presAssocID="{F697D8E6-B76E-4AC8-ADF1-723B14FD7CBF}" presName="ellipse1" presStyleLbl="vennNode1" presStyleIdx="0" presStyleCnt="3" custLinFactNeighborX="4207" custLinFactNeighborY="-7370">
        <dgm:presLayoutVars>
          <dgm:bulletEnabled val="1"/>
        </dgm:presLayoutVars>
      </dgm:prSet>
      <dgm:spPr/>
    </dgm:pt>
    <dgm:pt modelId="{2E78A56B-265D-4E15-BDCD-71EF5052B649}" type="pres">
      <dgm:prSet presAssocID="{F697D8E6-B76E-4AC8-ADF1-723B14FD7CBF}" presName="ellipse2" presStyleLbl="vennNode1" presStyleIdx="1" presStyleCnt="3">
        <dgm:presLayoutVars>
          <dgm:bulletEnabled val="1"/>
        </dgm:presLayoutVars>
      </dgm:prSet>
      <dgm:spPr/>
    </dgm:pt>
    <dgm:pt modelId="{72D3803C-DF3B-4D63-BEAE-8510958BAC94}" type="pres">
      <dgm:prSet presAssocID="{F697D8E6-B76E-4AC8-ADF1-723B14FD7CBF}" presName="ellipse3" presStyleLbl="vennNode1" presStyleIdx="2" presStyleCnt="3" custLinFactNeighborX="-5475" custLinFactNeighborY="-8956">
        <dgm:presLayoutVars>
          <dgm:bulletEnabled val="1"/>
        </dgm:presLayoutVars>
      </dgm:prSet>
      <dgm:spPr/>
    </dgm:pt>
  </dgm:ptLst>
  <dgm:cxnLst>
    <dgm:cxn modelId="{79E43043-E5CA-4A1B-BB9C-A8E93FF2DDAB}" srcId="{F697D8E6-B76E-4AC8-ADF1-723B14FD7CBF}" destId="{01F92FB4-7380-4E77-8B35-0C3AC50B410F}" srcOrd="2" destOrd="0" parTransId="{3AB986B5-049B-4BE6-A464-61874594DFFA}" sibTransId="{5D9E70E8-771A-4E80-83A1-B0B15D9F99C8}"/>
    <dgm:cxn modelId="{A8367F4D-EBA7-4203-B75E-897527C70DB1}" type="presOf" srcId="{F697D8E6-B76E-4AC8-ADF1-723B14FD7CBF}" destId="{D7CD9239-D497-4C55-8F70-D0D2DDDCC5AC}" srcOrd="0" destOrd="0" presId="urn:microsoft.com/office/officeart/2005/8/layout/rings+Icon"/>
    <dgm:cxn modelId="{9FED676F-D18F-4C4F-A3C8-E64EC3BC7E06}" srcId="{F697D8E6-B76E-4AC8-ADF1-723B14FD7CBF}" destId="{EAD8EE15-CEB4-4A42-8A55-45F6CD15DEB6}" srcOrd="0" destOrd="0" parTransId="{26F186D0-BBE7-4A55-8074-104E1B197FB5}" sibTransId="{AE67BF86-2FF5-4399-B0B9-B29AF5DBF149}"/>
    <dgm:cxn modelId="{798161D3-28BF-4C73-8E3E-D0EA4BFA9431}" type="presOf" srcId="{EAD8EE15-CEB4-4A42-8A55-45F6CD15DEB6}" destId="{F4AEB909-3668-48EA-BF44-9A0FADE569DB}" srcOrd="0" destOrd="0" presId="urn:microsoft.com/office/officeart/2005/8/layout/rings+Icon"/>
    <dgm:cxn modelId="{B935C7EC-155B-4131-8694-3595DAC839AB}" type="presOf" srcId="{50604FD0-F1D2-4F41-A21C-EF66D8E2DEE0}" destId="{2E78A56B-265D-4E15-BDCD-71EF5052B649}" srcOrd="0" destOrd="0" presId="urn:microsoft.com/office/officeart/2005/8/layout/rings+Icon"/>
    <dgm:cxn modelId="{A1086EF1-0FC6-40FB-824F-8A195815B848}" srcId="{F697D8E6-B76E-4AC8-ADF1-723B14FD7CBF}" destId="{50604FD0-F1D2-4F41-A21C-EF66D8E2DEE0}" srcOrd="1" destOrd="0" parTransId="{7241436B-0FAA-4410-9256-FD79EE47F0B6}" sibTransId="{93A1671C-792B-4B50-81AF-AA40704280D3}"/>
    <dgm:cxn modelId="{7D9008F3-7FAC-4158-BC4F-CDF245548129}" type="presOf" srcId="{01F92FB4-7380-4E77-8B35-0C3AC50B410F}" destId="{72D3803C-DF3B-4D63-BEAE-8510958BAC94}" srcOrd="0" destOrd="0" presId="urn:microsoft.com/office/officeart/2005/8/layout/rings+Icon"/>
    <dgm:cxn modelId="{51302494-562A-444A-BB6E-A004DAE385AF}" type="presParOf" srcId="{D7CD9239-D497-4C55-8F70-D0D2DDDCC5AC}" destId="{F4AEB909-3668-48EA-BF44-9A0FADE569DB}" srcOrd="0" destOrd="0" presId="urn:microsoft.com/office/officeart/2005/8/layout/rings+Icon"/>
    <dgm:cxn modelId="{A55ADEF2-6241-4EAE-8EC8-BD482708A3CD}" type="presParOf" srcId="{D7CD9239-D497-4C55-8F70-D0D2DDDCC5AC}" destId="{2E78A56B-265D-4E15-BDCD-71EF5052B649}" srcOrd="1" destOrd="0" presId="urn:microsoft.com/office/officeart/2005/8/layout/rings+Icon"/>
    <dgm:cxn modelId="{26FCA348-BF86-428C-8415-9E0276BEE35D}" type="presParOf" srcId="{D7CD9239-D497-4C55-8F70-D0D2DDDCC5AC}" destId="{72D3803C-DF3B-4D63-BEAE-8510958BAC94}" srcOrd="2" destOrd="0" presId="urn:microsoft.com/office/officeart/2005/8/layout/rings+Icon"/>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2BBE9CC-0329-4904-94E4-B9A4F4E827B8}" type="doc">
      <dgm:prSet loTypeId="urn:microsoft.com/office/officeart/2016/7/layout/HorizontalActionList" loCatId="List" qsTypeId="urn:microsoft.com/office/officeart/2005/8/quickstyle/simple2" qsCatId="simple" csTypeId="urn:microsoft.com/office/officeart/2005/8/colors/accent1_2" csCatId="accent1" phldr="1"/>
      <dgm:spPr/>
      <dgm:t>
        <a:bodyPr/>
        <a:lstStyle/>
        <a:p>
          <a:endParaRPr lang="en-US"/>
        </a:p>
      </dgm:t>
    </dgm:pt>
    <dgm:pt modelId="{0FFB5B91-FB7A-4D80-ACC6-A84BBE3C91F2}">
      <dgm:prSet/>
      <dgm:spPr/>
      <dgm:t>
        <a:bodyPr/>
        <a:lstStyle/>
        <a:p>
          <a:r>
            <a:rPr lang="en-US"/>
            <a:t>Communicate</a:t>
          </a:r>
        </a:p>
      </dgm:t>
    </dgm:pt>
    <dgm:pt modelId="{3D7ED4AA-53D1-49F5-BEF4-5B14FC221BDD}" type="parTrans" cxnId="{F2EAEB58-8699-4C09-83B6-12F0FF4F82D2}">
      <dgm:prSet/>
      <dgm:spPr/>
      <dgm:t>
        <a:bodyPr/>
        <a:lstStyle/>
        <a:p>
          <a:endParaRPr lang="en-US"/>
        </a:p>
      </dgm:t>
    </dgm:pt>
    <dgm:pt modelId="{D17031C7-EEFE-4C23-8BE5-20709673A404}" type="sibTrans" cxnId="{F2EAEB58-8699-4C09-83B6-12F0FF4F82D2}">
      <dgm:prSet/>
      <dgm:spPr/>
      <dgm:t>
        <a:bodyPr/>
        <a:lstStyle/>
        <a:p>
          <a:endParaRPr lang="en-US"/>
        </a:p>
      </dgm:t>
    </dgm:pt>
    <dgm:pt modelId="{70FF8C60-B200-41F8-B646-92C7839B32D9}">
      <dgm:prSet/>
      <dgm:spPr/>
      <dgm:t>
        <a:bodyPr/>
        <a:lstStyle/>
        <a:p>
          <a:r>
            <a:rPr lang="en-US"/>
            <a:t>Proactively communicate with patients/families about adverse events</a:t>
          </a:r>
        </a:p>
      </dgm:t>
    </dgm:pt>
    <dgm:pt modelId="{4F6A91A9-3FA3-4853-AAB9-AD9ACB80C6D4}" type="parTrans" cxnId="{96039E60-058B-4BCE-9AAF-FC4449FB7FF4}">
      <dgm:prSet/>
      <dgm:spPr/>
      <dgm:t>
        <a:bodyPr/>
        <a:lstStyle/>
        <a:p>
          <a:endParaRPr lang="en-US"/>
        </a:p>
      </dgm:t>
    </dgm:pt>
    <dgm:pt modelId="{7CE53A7A-34EB-4E60-98A0-29C87969E2EA}" type="sibTrans" cxnId="{96039E60-058B-4BCE-9AAF-FC4449FB7FF4}">
      <dgm:prSet/>
      <dgm:spPr/>
      <dgm:t>
        <a:bodyPr/>
        <a:lstStyle/>
        <a:p>
          <a:endParaRPr lang="en-US"/>
        </a:p>
      </dgm:t>
    </dgm:pt>
    <dgm:pt modelId="{0D50AE73-82F8-4ABC-848D-E66A7303E360}">
      <dgm:prSet/>
      <dgm:spPr/>
      <dgm:t>
        <a:bodyPr/>
        <a:lstStyle/>
        <a:p>
          <a:r>
            <a:rPr lang="en-US">
              <a:latin typeface="Calibri"/>
            </a:rPr>
            <a:t>Apologize</a:t>
          </a:r>
          <a:endParaRPr lang="en-US"/>
        </a:p>
      </dgm:t>
    </dgm:pt>
    <dgm:pt modelId="{DB56CEF0-6109-43FB-8B29-90927DCB444A}" type="parTrans" cxnId="{F92232B7-86A2-4D25-9D2D-D5E9D39EE972}">
      <dgm:prSet/>
      <dgm:spPr/>
      <dgm:t>
        <a:bodyPr/>
        <a:lstStyle/>
        <a:p>
          <a:endParaRPr lang="en-US"/>
        </a:p>
      </dgm:t>
    </dgm:pt>
    <dgm:pt modelId="{37DCC527-53BF-4D9D-9735-2FAF342EFC8C}" type="sibTrans" cxnId="{F92232B7-86A2-4D25-9D2D-D5E9D39EE972}">
      <dgm:prSet/>
      <dgm:spPr/>
      <dgm:t>
        <a:bodyPr/>
        <a:lstStyle/>
        <a:p>
          <a:endParaRPr lang="en-US"/>
        </a:p>
      </dgm:t>
    </dgm:pt>
    <dgm:pt modelId="{4168A9FB-2147-4390-9111-45F5CF7347A2}">
      <dgm:prSet/>
      <dgm:spPr/>
      <dgm:t>
        <a:bodyPr/>
        <a:lstStyle/>
        <a:p>
          <a:pPr rtl="0"/>
          <a:r>
            <a:rPr lang="en-US"/>
            <a:t>Offer empathy and</a:t>
          </a:r>
          <a:r>
            <a:rPr lang="en-US">
              <a:latin typeface="Calibri"/>
            </a:rPr>
            <a:t>, where</a:t>
          </a:r>
          <a:r>
            <a:rPr lang="en-US"/>
            <a:t> </a:t>
          </a:r>
          <a:r>
            <a:rPr lang="en-US">
              <a:latin typeface="Calibri"/>
            </a:rPr>
            <a:t>appropriate, an </a:t>
          </a:r>
          <a:r>
            <a:rPr lang="en-US"/>
            <a:t>apology</a:t>
          </a:r>
          <a:r>
            <a:rPr lang="en-US">
              <a:latin typeface="Calibri"/>
            </a:rPr>
            <a:t> of responsibility</a:t>
          </a:r>
          <a:endParaRPr lang="en-US"/>
        </a:p>
      </dgm:t>
    </dgm:pt>
    <dgm:pt modelId="{625B0084-A93D-4DF6-BFCA-23F6E3A21300}" type="parTrans" cxnId="{C8DD343E-4D44-47C9-92CF-E266DB6C8B46}">
      <dgm:prSet/>
      <dgm:spPr/>
      <dgm:t>
        <a:bodyPr/>
        <a:lstStyle/>
        <a:p>
          <a:endParaRPr lang="en-US"/>
        </a:p>
      </dgm:t>
    </dgm:pt>
    <dgm:pt modelId="{FAC73AA8-90D5-4C20-BBC0-3A6F45C0ADA4}" type="sibTrans" cxnId="{C8DD343E-4D44-47C9-92CF-E266DB6C8B46}">
      <dgm:prSet/>
      <dgm:spPr/>
      <dgm:t>
        <a:bodyPr/>
        <a:lstStyle/>
        <a:p>
          <a:endParaRPr lang="en-US"/>
        </a:p>
      </dgm:t>
    </dgm:pt>
    <dgm:pt modelId="{F2386202-2769-4DD0-8AAE-41FA65934D52}">
      <dgm:prSet/>
      <dgm:spPr/>
      <dgm:t>
        <a:bodyPr/>
        <a:lstStyle/>
        <a:p>
          <a:r>
            <a:rPr lang="en-US"/>
            <a:t>Investigate</a:t>
          </a:r>
        </a:p>
      </dgm:t>
    </dgm:pt>
    <dgm:pt modelId="{A03D0B41-7F29-4456-9D16-DA3CEBC55891}" type="parTrans" cxnId="{3D0A25D4-EFB5-4C13-8450-EC2458301AE1}">
      <dgm:prSet/>
      <dgm:spPr/>
      <dgm:t>
        <a:bodyPr/>
        <a:lstStyle/>
        <a:p>
          <a:endParaRPr lang="en-US"/>
        </a:p>
      </dgm:t>
    </dgm:pt>
    <dgm:pt modelId="{C2B1E4FE-4B25-4CF4-8388-781AEA6F48A1}" type="sibTrans" cxnId="{3D0A25D4-EFB5-4C13-8450-EC2458301AE1}">
      <dgm:prSet/>
      <dgm:spPr/>
      <dgm:t>
        <a:bodyPr/>
        <a:lstStyle/>
        <a:p>
          <a:endParaRPr lang="en-US"/>
        </a:p>
      </dgm:t>
    </dgm:pt>
    <dgm:pt modelId="{5209F7D9-7908-4E04-85D7-7FCCB61277D8}">
      <dgm:prSet/>
      <dgm:spPr/>
      <dgm:t>
        <a:bodyPr/>
        <a:lstStyle/>
        <a:p>
          <a:r>
            <a:rPr lang="en-US"/>
            <a:t>Investigate the events to find root causes and develop corrective actions to improve patient safety</a:t>
          </a:r>
        </a:p>
      </dgm:t>
    </dgm:pt>
    <dgm:pt modelId="{9823D10F-0773-4E63-B3CF-47DE89A8771D}" type="parTrans" cxnId="{A06A3173-F6AD-4CA8-AFCD-D9D6C8B04447}">
      <dgm:prSet/>
      <dgm:spPr/>
      <dgm:t>
        <a:bodyPr/>
        <a:lstStyle/>
        <a:p>
          <a:endParaRPr lang="en-US"/>
        </a:p>
      </dgm:t>
    </dgm:pt>
    <dgm:pt modelId="{CB3097CD-AB9C-4F6A-886A-566BD255345D}" type="sibTrans" cxnId="{A06A3173-F6AD-4CA8-AFCD-D9D6C8B04447}">
      <dgm:prSet/>
      <dgm:spPr/>
      <dgm:t>
        <a:bodyPr/>
        <a:lstStyle/>
        <a:p>
          <a:endParaRPr lang="en-US"/>
        </a:p>
      </dgm:t>
    </dgm:pt>
    <dgm:pt modelId="{D10E29C7-5C84-49CD-A3E2-9E4AECDFC952}">
      <dgm:prSet phldr="0"/>
      <dgm:spPr/>
      <dgm:t>
        <a:bodyPr/>
        <a:lstStyle/>
        <a:p>
          <a:pPr rtl="0"/>
          <a:r>
            <a:rPr lang="en-US">
              <a:latin typeface="Calibri"/>
            </a:rPr>
            <a:t>Move toward healing</a:t>
          </a:r>
          <a:endParaRPr lang="en-US"/>
        </a:p>
      </dgm:t>
    </dgm:pt>
    <dgm:pt modelId="{C6FC9B0A-4D83-4056-B5CA-104226CF9324}" type="parTrans" cxnId="{31961DA4-F0DB-4402-9886-7C67C932F6FF}">
      <dgm:prSet/>
      <dgm:spPr/>
      <dgm:t>
        <a:bodyPr/>
        <a:lstStyle/>
        <a:p>
          <a:endParaRPr lang="en-US"/>
        </a:p>
      </dgm:t>
    </dgm:pt>
    <dgm:pt modelId="{FDB5D670-B639-4593-B6A3-D82A1840AD52}" type="sibTrans" cxnId="{31961DA4-F0DB-4402-9886-7C67C932F6FF}">
      <dgm:prSet/>
      <dgm:spPr/>
      <dgm:t>
        <a:bodyPr/>
        <a:lstStyle/>
        <a:p>
          <a:endParaRPr lang="en-US"/>
        </a:p>
      </dgm:t>
    </dgm:pt>
    <dgm:pt modelId="{4A86E7F4-8078-4F12-8365-2D7E7EF04623}">
      <dgm:prSet/>
      <dgm:spPr/>
      <dgm:t>
        <a:bodyPr/>
        <a:lstStyle/>
        <a:p>
          <a:r>
            <a:rPr lang="en-US"/>
            <a:t>Have resolution conversations to discuss those findings with the patients/families</a:t>
          </a:r>
        </a:p>
      </dgm:t>
    </dgm:pt>
    <dgm:pt modelId="{0F411054-A1CC-417A-873E-7B9CB2B0AD36}" type="parTrans" cxnId="{A128D194-DCE6-4922-9F49-EC39120FDFC1}">
      <dgm:prSet/>
      <dgm:spPr/>
      <dgm:t>
        <a:bodyPr/>
        <a:lstStyle/>
        <a:p>
          <a:endParaRPr lang="en-US"/>
        </a:p>
      </dgm:t>
    </dgm:pt>
    <dgm:pt modelId="{EF45531C-0F28-444D-8E31-CFFEE341BACC}" type="sibTrans" cxnId="{A128D194-DCE6-4922-9F49-EC39120FDFC1}">
      <dgm:prSet/>
      <dgm:spPr/>
      <dgm:t>
        <a:bodyPr/>
        <a:lstStyle/>
        <a:p>
          <a:endParaRPr lang="en-US"/>
        </a:p>
      </dgm:t>
    </dgm:pt>
    <dgm:pt modelId="{A8498424-43A3-4F1E-9B66-271A74CAF25A}">
      <dgm:prSet phldr="0"/>
      <dgm:spPr/>
      <dgm:t>
        <a:bodyPr/>
        <a:lstStyle/>
        <a:p>
          <a:pPr rtl="0"/>
          <a:r>
            <a:rPr lang="en-US">
              <a:latin typeface="Calibri"/>
            </a:rPr>
            <a:t>Resolve</a:t>
          </a:r>
          <a:endParaRPr lang="en-US"/>
        </a:p>
      </dgm:t>
    </dgm:pt>
    <dgm:pt modelId="{F6961792-1B45-4182-96B6-4AA7F586995E}" type="parTrans" cxnId="{CE1AF699-2AC1-404A-84C5-65CE8BCEDF2E}">
      <dgm:prSet/>
      <dgm:spPr/>
      <dgm:t>
        <a:bodyPr/>
        <a:lstStyle/>
        <a:p>
          <a:endParaRPr lang="en-US"/>
        </a:p>
      </dgm:t>
    </dgm:pt>
    <dgm:pt modelId="{FE819189-78E2-43FD-AA24-DAE8CDED43CE}" type="sibTrans" cxnId="{CE1AF699-2AC1-404A-84C5-65CE8BCEDF2E}">
      <dgm:prSet/>
      <dgm:spPr/>
      <dgm:t>
        <a:bodyPr/>
        <a:lstStyle/>
        <a:p>
          <a:endParaRPr lang="en-US"/>
        </a:p>
      </dgm:t>
    </dgm:pt>
    <dgm:pt modelId="{EBC7C182-77E1-45F8-AFD6-25BAB1FC4CB5}">
      <dgm:prSet/>
      <dgm:spPr/>
      <dgm:t>
        <a:bodyPr/>
        <a:lstStyle/>
        <a:p>
          <a:r>
            <a:rPr lang="en-US"/>
            <a:t>Resolve cases with compensation outside of the court system (patients who may receive compensation are encouraged to have attorneys.)</a:t>
          </a:r>
        </a:p>
      </dgm:t>
    </dgm:pt>
    <dgm:pt modelId="{2DD24B01-D4E1-4C79-9244-3C16B22B0838}" type="parTrans" cxnId="{5E8B5AE2-08D2-4417-B193-3E36D01A3FAB}">
      <dgm:prSet/>
      <dgm:spPr/>
      <dgm:t>
        <a:bodyPr/>
        <a:lstStyle/>
        <a:p>
          <a:endParaRPr lang="en-US"/>
        </a:p>
      </dgm:t>
    </dgm:pt>
    <dgm:pt modelId="{6A3CFDE8-3AC5-4DE6-B483-A89BDC69EE0D}" type="sibTrans" cxnId="{5E8B5AE2-08D2-4417-B193-3E36D01A3FAB}">
      <dgm:prSet/>
      <dgm:spPr/>
      <dgm:t>
        <a:bodyPr/>
        <a:lstStyle/>
        <a:p>
          <a:endParaRPr lang="en-US"/>
        </a:p>
      </dgm:t>
    </dgm:pt>
    <dgm:pt modelId="{D95FC169-C8A1-412C-89FB-8F42383AE9A2}">
      <dgm:prSet phldr="0"/>
      <dgm:spPr/>
      <dgm:t>
        <a:bodyPr/>
        <a:lstStyle/>
        <a:p>
          <a:pPr rtl="0"/>
          <a:r>
            <a:rPr lang="en-US">
              <a:latin typeface="Calibri"/>
            </a:rPr>
            <a:t>Ensure patient safety improvements are made</a:t>
          </a:r>
        </a:p>
      </dgm:t>
    </dgm:pt>
    <dgm:pt modelId="{95165065-9783-4C0A-85A0-617E2D921D02}" type="parTrans" cxnId="{F204A6B6-7DCD-45C3-90B3-7A2E7633C826}">
      <dgm:prSet/>
      <dgm:spPr/>
      <dgm:t>
        <a:bodyPr/>
        <a:lstStyle/>
        <a:p>
          <a:endParaRPr lang="en-US"/>
        </a:p>
      </dgm:t>
    </dgm:pt>
    <dgm:pt modelId="{56B65578-16C4-442B-84C1-C21021A8FDBF}" type="sibTrans" cxnId="{F204A6B6-7DCD-45C3-90B3-7A2E7633C826}">
      <dgm:prSet/>
      <dgm:spPr/>
      <dgm:t>
        <a:bodyPr/>
        <a:lstStyle/>
        <a:p>
          <a:endParaRPr lang="en-US"/>
        </a:p>
      </dgm:t>
    </dgm:pt>
    <dgm:pt modelId="{23A37E52-9C21-4C1C-AA0D-F89BA58AE740}">
      <dgm:prSet phldr="0"/>
      <dgm:spPr/>
      <dgm:t>
        <a:bodyPr/>
        <a:lstStyle/>
        <a:p>
          <a:pPr rtl="0"/>
          <a:r>
            <a:rPr lang="en-US" dirty="0">
              <a:latin typeface="Calibri"/>
            </a:rPr>
            <a:t>Connect them with team members who can help them throughout </a:t>
          </a:r>
          <a:r>
            <a:rPr lang="en-US" dirty="0" err="1">
              <a:latin typeface="Calibri"/>
            </a:rPr>
            <a:t>CARe</a:t>
          </a:r>
          <a:endParaRPr lang="en-US" dirty="0">
            <a:latin typeface="Calibri"/>
          </a:endParaRPr>
        </a:p>
      </dgm:t>
    </dgm:pt>
    <dgm:pt modelId="{C85735DD-2BB4-47D6-A6ED-7B42190B34FE}" type="parTrans" cxnId="{9375D7A1-FACD-4705-B35B-F46E91D33B1A}">
      <dgm:prSet/>
      <dgm:spPr/>
      <dgm:t>
        <a:bodyPr/>
        <a:lstStyle/>
        <a:p>
          <a:endParaRPr lang="en-US"/>
        </a:p>
      </dgm:t>
    </dgm:pt>
    <dgm:pt modelId="{F699A747-F39C-4D69-AA89-0855380A81DB}" type="sibTrans" cxnId="{9375D7A1-FACD-4705-B35B-F46E91D33B1A}">
      <dgm:prSet/>
      <dgm:spPr/>
      <dgm:t>
        <a:bodyPr/>
        <a:lstStyle/>
        <a:p>
          <a:endParaRPr lang="en-US"/>
        </a:p>
      </dgm:t>
    </dgm:pt>
    <dgm:pt modelId="{473D9B1E-D8AE-416B-8459-318ADF697982}">
      <dgm:prSet phldr="0"/>
      <dgm:spPr/>
      <dgm:t>
        <a:bodyPr/>
        <a:lstStyle/>
        <a:p>
          <a:pPr rtl="0"/>
          <a:r>
            <a:rPr lang="en-US">
              <a:latin typeface="Calibri"/>
            </a:rPr>
            <a:t>Proactively move the case to the insurer for resolution if criteria are met</a:t>
          </a:r>
        </a:p>
      </dgm:t>
    </dgm:pt>
    <dgm:pt modelId="{39145C6F-649A-4938-88C4-5B4A7F6E787C}" type="parTrans" cxnId="{867E8E20-3F67-42F6-A3A0-59A7DD72B4D9}">
      <dgm:prSet/>
      <dgm:spPr/>
      <dgm:t>
        <a:bodyPr/>
        <a:lstStyle/>
        <a:p>
          <a:endParaRPr lang="en-US"/>
        </a:p>
      </dgm:t>
    </dgm:pt>
    <dgm:pt modelId="{780A2AC8-D4E7-47B8-887C-51CB0BFB7DEA}" type="sibTrans" cxnId="{867E8E20-3F67-42F6-A3A0-59A7DD72B4D9}">
      <dgm:prSet/>
      <dgm:spPr/>
      <dgm:t>
        <a:bodyPr/>
        <a:lstStyle/>
        <a:p>
          <a:endParaRPr lang="en-US"/>
        </a:p>
      </dgm:t>
    </dgm:pt>
    <dgm:pt modelId="{87ED9D99-DF8A-46F3-B2CF-7193A136A962}" type="pres">
      <dgm:prSet presAssocID="{32BBE9CC-0329-4904-94E4-B9A4F4E827B8}" presName="Name0" presStyleCnt="0">
        <dgm:presLayoutVars>
          <dgm:dir/>
          <dgm:animLvl val="lvl"/>
          <dgm:resizeHandles val="exact"/>
        </dgm:presLayoutVars>
      </dgm:prSet>
      <dgm:spPr/>
    </dgm:pt>
    <dgm:pt modelId="{0E817E5A-1F99-48A2-8067-A08FEB8D1A40}" type="pres">
      <dgm:prSet presAssocID="{0FFB5B91-FB7A-4D80-ACC6-A84BBE3C91F2}" presName="composite" presStyleCnt="0"/>
      <dgm:spPr/>
    </dgm:pt>
    <dgm:pt modelId="{5855456C-FBC4-4A83-B730-DC2DC2DD6027}" type="pres">
      <dgm:prSet presAssocID="{0FFB5B91-FB7A-4D80-ACC6-A84BBE3C91F2}" presName="parTx" presStyleLbl="alignNode1" presStyleIdx="0" presStyleCnt="5">
        <dgm:presLayoutVars>
          <dgm:chMax val="0"/>
          <dgm:chPref val="0"/>
        </dgm:presLayoutVars>
      </dgm:prSet>
      <dgm:spPr/>
    </dgm:pt>
    <dgm:pt modelId="{98CDD2F5-4673-4B65-8A68-2093B8713D01}" type="pres">
      <dgm:prSet presAssocID="{0FFB5B91-FB7A-4D80-ACC6-A84BBE3C91F2}" presName="desTx" presStyleLbl="alignAccFollowNode1" presStyleIdx="0" presStyleCnt="5">
        <dgm:presLayoutVars/>
      </dgm:prSet>
      <dgm:spPr/>
    </dgm:pt>
    <dgm:pt modelId="{C507143F-CCB3-4B07-A866-043D12AC7D48}" type="pres">
      <dgm:prSet presAssocID="{D17031C7-EEFE-4C23-8BE5-20709673A404}" presName="space" presStyleCnt="0"/>
      <dgm:spPr/>
    </dgm:pt>
    <dgm:pt modelId="{8FFBD0B4-B5E2-45FE-8507-A0185AFE653D}" type="pres">
      <dgm:prSet presAssocID="{0D50AE73-82F8-4ABC-848D-E66A7303E360}" presName="composite" presStyleCnt="0"/>
      <dgm:spPr/>
    </dgm:pt>
    <dgm:pt modelId="{E9198006-D134-402E-A2F6-2DC44127A258}" type="pres">
      <dgm:prSet presAssocID="{0D50AE73-82F8-4ABC-848D-E66A7303E360}" presName="parTx" presStyleLbl="alignNode1" presStyleIdx="1" presStyleCnt="5">
        <dgm:presLayoutVars>
          <dgm:chMax val="0"/>
          <dgm:chPref val="0"/>
        </dgm:presLayoutVars>
      </dgm:prSet>
      <dgm:spPr/>
    </dgm:pt>
    <dgm:pt modelId="{3E88D709-796A-40B6-8C38-D15A9A1EE588}" type="pres">
      <dgm:prSet presAssocID="{0D50AE73-82F8-4ABC-848D-E66A7303E360}" presName="desTx" presStyleLbl="alignAccFollowNode1" presStyleIdx="1" presStyleCnt="5">
        <dgm:presLayoutVars/>
      </dgm:prSet>
      <dgm:spPr/>
    </dgm:pt>
    <dgm:pt modelId="{BD40222B-E2FA-46B9-A3FD-173919703661}" type="pres">
      <dgm:prSet presAssocID="{37DCC527-53BF-4D9D-9735-2FAF342EFC8C}" presName="space" presStyleCnt="0"/>
      <dgm:spPr/>
    </dgm:pt>
    <dgm:pt modelId="{39EB5E94-F777-4FBF-83DB-9BAA995C8392}" type="pres">
      <dgm:prSet presAssocID="{F2386202-2769-4DD0-8AAE-41FA65934D52}" presName="composite" presStyleCnt="0"/>
      <dgm:spPr/>
    </dgm:pt>
    <dgm:pt modelId="{1C6EE7DD-6B27-4CDE-9208-9FFF551B5FF3}" type="pres">
      <dgm:prSet presAssocID="{F2386202-2769-4DD0-8AAE-41FA65934D52}" presName="parTx" presStyleLbl="alignNode1" presStyleIdx="2" presStyleCnt="5">
        <dgm:presLayoutVars>
          <dgm:chMax val="0"/>
          <dgm:chPref val="0"/>
        </dgm:presLayoutVars>
      </dgm:prSet>
      <dgm:spPr/>
    </dgm:pt>
    <dgm:pt modelId="{AB802324-9CD8-4741-B9B1-D6D985856D0C}" type="pres">
      <dgm:prSet presAssocID="{F2386202-2769-4DD0-8AAE-41FA65934D52}" presName="desTx" presStyleLbl="alignAccFollowNode1" presStyleIdx="2" presStyleCnt="5">
        <dgm:presLayoutVars/>
      </dgm:prSet>
      <dgm:spPr/>
    </dgm:pt>
    <dgm:pt modelId="{45AE9857-9615-4F12-92CC-CECEEE003AC7}" type="pres">
      <dgm:prSet presAssocID="{C2B1E4FE-4B25-4CF4-8388-781AEA6F48A1}" presName="space" presStyleCnt="0"/>
      <dgm:spPr/>
    </dgm:pt>
    <dgm:pt modelId="{2D50C3A6-58FD-4667-A594-F690955017E1}" type="pres">
      <dgm:prSet presAssocID="{D10E29C7-5C84-49CD-A3E2-9E4AECDFC952}" presName="composite" presStyleCnt="0"/>
      <dgm:spPr/>
    </dgm:pt>
    <dgm:pt modelId="{05E160ED-316C-4CCA-A405-32888AD21779}" type="pres">
      <dgm:prSet presAssocID="{D10E29C7-5C84-49CD-A3E2-9E4AECDFC952}" presName="parTx" presStyleLbl="alignNode1" presStyleIdx="3" presStyleCnt="5">
        <dgm:presLayoutVars>
          <dgm:chMax val="0"/>
          <dgm:chPref val="0"/>
        </dgm:presLayoutVars>
      </dgm:prSet>
      <dgm:spPr/>
    </dgm:pt>
    <dgm:pt modelId="{548565DD-752B-444B-AA5C-412F189C78D1}" type="pres">
      <dgm:prSet presAssocID="{D10E29C7-5C84-49CD-A3E2-9E4AECDFC952}" presName="desTx" presStyleLbl="alignAccFollowNode1" presStyleIdx="3" presStyleCnt="5">
        <dgm:presLayoutVars/>
      </dgm:prSet>
      <dgm:spPr/>
    </dgm:pt>
    <dgm:pt modelId="{4C38720C-16AB-497C-84DB-665E2C39BCF2}" type="pres">
      <dgm:prSet presAssocID="{FDB5D670-B639-4593-B6A3-D82A1840AD52}" presName="space" presStyleCnt="0"/>
      <dgm:spPr/>
    </dgm:pt>
    <dgm:pt modelId="{A4348414-1410-4F84-AF93-34C6334933B6}" type="pres">
      <dgm:prSet presAssocID="{A8498424-43A3-4F1E-9B66-271A74CAF25A}" presName="composite" presStyleCnt="0"/>
      <dgm:spPr/>
    </dgm:pt>
    <dgm:pt modelId="{2AB1A2BA-83C0-4B6B-9BB2-56D45DE52719}" type="pres">
      <dgm:prSet presAssocID="{A8498424-43A3-4F1E-9B66-271A74CAF25A}" presName="parTx" presStyleLbl="alignNode1" presStyleIdx="4" presStyleCnt="5">
        <dgm:presLayoutVars>
          <dgm:chMax val="0"/>
          <dgm:chPref val="0"/>
        </dgm:presLayoutVars>
      </dgm:prSet>
      <dgm:spPr/>
    </dgm:pt>
    <dgm:pt modelId="{08199ACF-0679-4577-BDE8-4764D89C37EF}" type="pres">
      <dgm:prSet presAssocID="{A8498424-43A3-4F1E-9B66-271A74CAF25A}" presName="desTx" presStyleLbl="alignAccFollowNode1" presStyleIdx="4" presStyleCnt="5">
        <dgm:presLayoutVars/>
      </dgm:prSet>
      <dgm:spPr/>
    </dgm:pt>
  </dgm:ptLst>
  <dgm:cxnLst>
    <dgm:cxn modelId="{A5BB0F01-C64A-41FB-9FA3-32E198D305EF}" type="presOf" srcId="{A8498424-43A3-4F1E-9B66-271A74CAF25A}" destId="{2AB1A2BA-83C0-4B6B-9BB2-56D45DE52719}" srcOrd="0" destOrd="0" presId="urn:microsoft.com/office/officeart/2016/7/layout/HorizontalActionList"/>
    <dgm:cxn modelId="{57701909-B565-439A-A855-8B9EF02842A6}" type="presOf" srcId="{4A86E7F4-8078-4F12-8365-2D7E7EF04623}" destId="{548565DD-752B-444B-AA5C-412F189C78D1}" srcOrd="0" destOrd="0" presId="urn:microsoft.com/office/officeart/2016/7/layout/HorizontalActionList"/>
    <dgm:cxn modelId="{867E8E20-3F67-42F6-A3A0-59A7DD72B4D9}" srcId="{D10E29C7-5C84-49CD-A3E2-9E4AECDFC952}" destId="{473D9B1E-D8AE-416B-8459-318ADF697982}" srcOrd="1" destOrd="0" parTransId="{39145C6F-649A-4938-88C4-5B4A7F6E787C}" sibTransId="{780A2AC8-D4E7-47B8-887C-51CB0BFB7DEA}"/>
    <dgm:cxn modelId="{9D74E525-A9B7-4F18-B4CB-E4784C25635D}" type="presOf" srcId="{4168A9FB-2147-4390-9111-45F5CF7347A2}" destId="{3E88D709-796A-40B6-8C38-D15A9A1EE588}" srcOrd="0" destOrd="0" presId="urn:microsoft.com/office/officeart/2016/7/layout/HorizontalActionList"/>
    <dgm:cxn modelId="{0873F829-C5B4-47A2-8480-095D4AD20641}" type="presOf" srcId="{23A37E52-9C21-4C1C-AA0D-F89BA58AE740}" destId="{98CDD2F5-4673-4B65-8A68-2093B8713D01}" srcOrd="0" destOrd="1" presId="urn:microsoft.com/office/officeart/2016/7/layout/HorizontalActionList"/>
    <dgm:cxn modelId="{C8DD343E-4D44-47C9-92CF-E266DB6C8B46}" srcId="{0D50AE73-82F8-4ABC-848D-E66A7303E360}" destId="{4168A9FB-2147-4390-9111-45F5CF7347A2}" srcOrd="0" destOrd="0" parTransId="{625B0084-A93D-4DF6-BFCA-23F6E3A21300}" sibTransId="{FAC73AA8-90D5-4C20-BBC0-3A6F45C0ADA4}"/>
    <dgm:cxn modelId="{F2EAEB58-8699-4C09-83B6-12F0FF4F82D2}" srcId="{32BBE9CC-0329-4904-94E4-B9A4F4E827B8}" destId="{0FFB5B91-FB7A-4D80-ACC6-A84BBE3C91F2}" srcOrd="0" destOrd="0" parTransId="{3D7ED4AA-53D1-49F5-BEF4-5B14FC221BDD}" sibTransId="{D17031C7-EEFE-4C23-8BE5-20709673A404}"/>
    <dgm:cxn modelId="{A4BA835B-A7DA-4A4F-8499-E30C48D0CB83}" type="presOf" srcId="{D10E29C7-5C84-49CD-A3E2-9E4AECDFC952}" destId="{05E160ED-316C-4CCA-A405-32888AD21779}" srcOrd="0" destOrd="0" presId="urn:microsoft.com/office/officeart/2016/7/layout/HorizontalActionList"/>
    <dgm:cxn modelId="{96039E60-058B-4BCE-9AAF-FC4449FB7FF4}" srcId="{0FFB5B91-FB7A-4D80-ACC6-A84BBE3C91F2}" destId="{70FF8C60-B200-41F8-B646-92C7839B32D9}" srcOrd="0" destOrd="0" parTransId="{4F6A91A9-3FA3-4853-AAB9-AD9ACB80C6D4}" sibTransId="{7CE53A7A-34EB-4E60-98A0-29C87969E2EA}"/>
    <dgm:cxn modelId="{7A392768-677A-4D97-AA73-F6A86EAA65E2}" type="presOf" srcId="{D95FC169-C8A1-412C-89FB-8F42383AE9A2}" destId="{08199ACF-0679-4577-BDE8-4764D89C37EF}" srcOrd="0" destOrd="1" presId="urn:microsoft.com/office/officeart/2016/7/layout/HorizontalActionList"/>
    <dgm:cxn modelId="{7145556C-AF12-4A3B-8C52-881772CE35F9}" type="presOf" srcId="{5209F7D9-7908-4E04-85D7-7FCCB61277D8}" destId="{AB802324-9CD8-4741-B9B1-D6D985856D0C}" srcOrd="0" destOrd="0" presId="urn:microsoft.com/office/officeart/2016/7/layout/HorizontalActionList"/>
    <dgm:cxn modelId="{A06A3173-F6AD-4CA8-AFCD-D9D6C8B04447}" srcId="{F2386202-2769-4DD0-8AAE-41FA65934D52}" destId="{5209F7D9-7908-4E04-85D7-7FCCB61277D8}" srcOrd="0" destOrd="0" parTransId="{9823D10F-0773-4E63-B3CF-47DE89A8771D}" sibTransId="{CB3097CD-AB9C-4F6A-886A-566BD255345D}"/>
    <dgm:cxn modelId="{74693D7E-2FFF-40C9-9033-B41AA0D269AE}" type="presOf" srcId="{F2386202-2769-4DD0-8AAE-41FA65934D52}" destId="{1C6EE7DD-6B27-4CDE-9208-9FFF551B5FF3}" srcOrd="0" destOrd="0" presId="urn:microsoft.com/office/officeart/2016/7/layout/HorizontalActionList"/>
    <dgm:cxn modelId="{1892CD7F-086E-47BD-8217-C052DB43AFE2}" type="presOf" srcId="{473D9B1E-D8AE-416B-8459-318ADF697982}" destId="{548565DD-752B-444B-AA5C-412F189C78D1}" srcOrd="0" destOrd="1" presId="urn:microsoft.com/office/officeart/2016/7/layout/HorizontalActionList"/>
    <dgm:cxn modelId="{A128D194-DCE6-4922-9F49-EC39120FDFC1}" srcId="{D10E29C7-5C84-49CD-A3E2-9E4AECDFC952}" destId="{4A86E7F4-8078-4F12-8365-2D7E7EF04623}" srcOrd="0" destOrd="0" parTransId="{0F411054-A1CC-417A-873E-7B9CB2B0AD36}" sibTransId="{EF45531C-0F28-444D-8E31-CFFEE341BACC}"/>
    <dgm:cxn modelId="{CE1AF699-2AC1-404A-84C5-65CE8BCEDF2E}" srcId="{32BBE9CC-0329-4904-94E4-B9A4F4E827B8}" destId="{A8498424-43A3-4F1E-9B66-271A74CAF25A}" srcOrd="4" destOrd="0" parTransId="{F6961792-1B45-4182-96B6-4AA7F586995E}" sibTransId="{FE819189-78E2-43FD-AA24-DAE8CDED43CE}"/>
    <dgm:cxn modelId="{9375D7A1-FACD-4705-B35B-F46E91D33B1A}" srcId="{0FFB5B91-FB7A-4D80-ACC6-A84BBE3C91F2}" destId="{23A37E52-9C21-4C1C-AA0D-F89BA58AE740}" srcOrd="1" destOrd="0" parTransId="{C85735DD-2BB4-47D6-A6ED-7B42190B34FE}" sibTransId="{F699A747-F39C-4D69-AA89-0855380A81DB}"/>
    <dgm:cxn modelId="{31961DA4-F0DB-4402-9886-7C67C932F6FF}" srcId="{32BBE9CC-0329-4904-94E4-B9A4F4E827B8}" destId="{D10E29C7-5C84-49CD-A3E2-9E4AECDFC952}" srcOrd="3" destOrd="0" parTransId="{C6FC9B0A-4D83-4056-B5CA-104226CF9324}" sibTransId="{FDB5D670-B639-4593-B6A3-D82A1840AD52}"/>
    <dgm:cxn modelId="{BD406DA9-A256-4C0A-A6A6-352717515C84}" type="presOf" srcId="{70FF8C60-B200-41F8-B646-92C7839B32D9}" destId="{98CDD2F5-4673-4B65-8A68-2093B8713D01}" srcOrd="0" destOrd="0" presId="urn:microsoft.com/office/officeart/2016/7/layout/HorizontalActionList"/>
    <dgm:cxn modelId="{B6026CAC-F7BD-44C1-86BF-A1458C6B1178}" type="presOf" srcId="{EBC7C182-77E1-45F8-AFD6-25BAB1FC4CB5}" destId="{08199ACF-0679-4577-BDE8-4764D89C37EF}" srcOrd="0" destOrd="0" presId="urn:microsoft.com/office/officeart/2016/7/layout/HorizontalActionList"/>
    <dgm:cxn modelId="{4D2809B4-6557-4BC6-8527-FF48186ADF54}" type="presOf" srcId="{32BBE9CC-0329-4904-94E4-B9A4F4E827B8}" destId="{87ED9D99-DF8A-46F3-B2CF-7193A136A962}" srcOrd="0" destOrd="0" presId="urn:microsoft.com/office/officeart/2016/7/layout/HorizontalActionList"/>
    <dgm:cxn modelId="{F204A6B6-7DCD-45C3-90B3-7A2E7633C826}" srcId="{A8498424-43A3-4F1E-9B66-271A74CAF25A}" destId="{D95FC169-C8A1-412C-89FB-8F42383AE9A2}" srcOrd="1" destOrd="0" parTransId="{95165065-9783-4C0A-85A0-617E2D921D02}" sibTransId="{56B65578-16C4-442B-84C1-C21021A8FDBF}"/>
    <dgm:cxn modelId="{F92232B7-86A2-4D25-9D2D-D5E9D39EE972}" srcId="{32BBE9CC-0329-4904-94E4-B9A4F4E827B8}" destId="{0D50AE73-82F8-4ABC-848D-E66A7303E360}" srcOrd="1" destOrd="0" parTransId="{DB56CEF0-6109-43FB-8B29-90927DCB444A}" sibTransId="{37DCC527-53BF-4D9D-9735-2FAF342EFC8C}"/>
    <dgm:cxn modelId="{F39DBBBD-1462-402E-87EB-5AACE4160DA9}" type="presOf" srcId="{0D50AE73-82F8-4ABC-848D-E66A7303E360}" destId="{E9198006-D134-402E-A2F6-2DC44127A258}" srcOrd="0" destOrd="0" presId="urn:microsoft.com/office/officeart/2016/7/layout/HorizontalActionList"/>
    <dgm:cxn modelId="{3D0A25D4-EFB5-4C13-8450-EC2458301AE1}" srcId="{32BBE9CC-0329-4904-94E4-B9A4F4E827B8}" destId="{F2386202-2769-4DD0-8AAE-41FA65934D52}" srcOrd="2" destOrd="0" parTransId="{A03D0B41-7F29-4456-9D16-DA3CEBC55891}" sibTransId="{C2B1E4FE-4B25-4CF4-8388-781AEA6F48A1}"/>
    <dgm:cxn modelId="{5E8B5AE2-08D2-4417-B193-3E36D01A3FAB}" srcId="{A8498424-43A3-4F1E-9B66-271A74CAF25A}" destId="{EBC7C182-77E1-45F8-AFD6-25BAB1FC4CB5}" srcOrd="0" destOrd="0" parTransId="{2DD24B01-D4E1-4C79-9244-3C16B22B0838}" sibTransId="{6A3CFDE8-3AC5-4DE6-B483-A89BDC69EE0D}"/>
    <dgm:cxn modelId="{0A4E11F2-D4E8-4EAC-87BD-83A9D016E800}" type="presOf" srcId="{0FFB5B91-FB7A-4D80-ACC6-A84BBE3C91F2}" destId="{5855456C-FBC4-4A83-B730-DC2DC2DD6027}" srcOrd="0" destOrd="0" presId="urn:microsoft.com/office/officeart/2016/7/layout/HorizontalActionList"/>
    <dgm:cxn modelId="{23AD83AF-A899-4E3F-9C30-3F36F5015DAC}" type="presParOf" srcId="{87ED9D99-DF8A-46F3-B2CF-7193A136A962}" destId="{0E817E5A-1F99-48A2-8067-A08FEB8D1A40}" srcOrd="0" destOrd="0" presId="urn:microsoft.com/office/officeart/2016/7/layout/HorizontalActionList"/>
    <dgm:cxn modelId="{28B0930F-91EB-4EB9-A68F-B354B479E1ED}" type="presParOf" srcId="{0E817E5A-1F99-48A2-8067-A08FEB8D1A40}" destId="{5855456C-FBC4-4A83-B730-DC2DC2DD6027}" srcOrd="0" destOrd="0" presId="urn:microsoft.com/office/officeart/2016/7/layout/HorizontalActionList"/>
    <dgm:cxn modelId="{596F6A45-9FB1-45C1-905E-0F8E3BEEC7E4}" type="presParOf" srcId="{0E817E5A-1F99-48A2-8067-A08FEB8D1A40}" destId="{98CDD2F5-4673-4B65-8A68-2093B8713D01}" srcOrd="1" destOrd="0" presId="urn:microsoft.com/office/officeart/2016/7/layout/HorizontalActionList"/>
    <dgm:cxn modelId="{64FBDC09-D964-427E-8743-BE5CF074023C}" type="presParOf" srcId="{87ED9D99-DF8A-46F3-B2CF-7193A136A962}" destId="{C507143F-CCB3-4B07-A866-043D12AC7D48}" srcOrd="1" destOrd="0" presId="urn:microsoft.com/office/officeart/2016/7/layout/HorizontalActionList"/>
    <dgm:cxn modelId="{2BD80CEE-F62A-4C2B-B816-1D4465AA0586}" type="presParOf" srcId="{87ED9D99-DF8A-46F3-B2CF-7193A136A962}" destId="{8FFBD0B4-B5E2-45FE-8507-A0185AFE653D}" srcOrd="2" destOrd="0" presId="urn:microsoft.com/office/officeart/2016/7/layout/HorizontalActionList"/>
    <dgm:cxn modelId="{E967D38D-B54B-4482-BBE9-C2F91A55211F}" type="presParOf" srcId="{8FFBD0B4-B5E2-45FE-8507-A0185AFE653D}" destId="{E9198006-D134-402E-A2F6-2DC44127A258}" srcOrd="0" destOrd="0" presId="urn:microsoft.com/office/officeart/2016/7/layout/HorizontalActionList"/>
    <dgm:cxn modelId="{13390935-DFC6-4A7A-9B7A-1D9DBDFE67CA}" type="presParOf" srcId="{8FFBD0B4-B5E2-45FE-8507-A0185AFE653D}" destId="{3E88D709-796A-40B6-8C38-D15A9A1EE588}" srcOrd="1" destOrd="0" presId="urn:microsoft.com/office/officeart/2016/7/layout/HorizontalActionList"/>
    <dgm:cxn modelId="{1FC10412-4EEC-48E4-9E4D-E47876B1FA81}" type="presParOf" srcId="{87ED9D99-DF8A-46F3-B2CF-7193A136A962}" destId="{BD40222B-E2FA-46B9-A3FD-173919703661}" srcOrd="3" destOrd="0" presId="urn:microsoft.com/office/officeart/2016/7/layout/HorizontalActionList"/>
    <dgm:cxn modelId="{21673AAD-3F6F-4FDC-A697-7988B79421F1}" type="presParOf" srcId="{87ED9D99-DF8A-46F3-B2CF-7193A136A962}" destId="{39EB5E94-F777-4FBF-83DB-9BAA995C8392}" srcOrd="4" destOrd="0" presId="urn:microsoft.com/office/officeart/2016/7/layout/HorizontalActionList"/>
    <dgm:cxn modelId="{0B00B403-1009-431D-B8A0-B90CCF9D187B}" type="presParOf" srcId="{39EB5E94-F777-4FBF-83DB-9BAA995C8392}" destId="{1C6EE7DD-6B27-4CDE-9208-9FFF551B5FF3}" srcOrd="0" destOrd="0" presId="urn:microsoft.com/office/officeart/2016/7/layout/HorizontalActionList"/>
    <dgm:cxn modelId="{68AAACC0-34EE-45CB-B56F-9729753E6342}" type="presParOf" srcId="{39EB5E94-F777-4FBF-83DB-9BAA995C8392}" destId="{AB802324-9CD8-4741-B9B1-D6D985856D0C}" srcOrd="1" destOrd="0" presId="urn:microsoft.com/office/officeart/2016/7/layout/HorizontalActionList"/>
    <dgm:cxn modelId="{FBA05DD9-B233-4DC7-A978-3F32416E780D}" type="presParOf" srcId="{87ED9D99-DF8A-46F3-B2CF-7193A136A962}" destId="{45AE9857-9615-4F12-92CC-CECEEE003AC7}" srcOrd="5" destOrd="0" presId="urn:microsoft.com/office/officeart/2016/7/layout/HorizontalActionList"/>
    <dgm:cxn modelId="{16BB29E2-1E8B-4304-A87A-096D975D7FB8}" type="presParOf" srcId="{87ED9D99-DF8A-46F3-B2CF-7193A136A962}" destId="{2D50C3A6-58FD-4667-A594-F690955017E1}" srcOrd="6" destOrd="0" presId="urn:microsoft.com/office/officeart/2016/7/layout/HorizontalActionList"/>
    <dgm:cxn modelId="{CF2395A6-0EEB-4283-AE07-63E731F3ECD9}" type="presParOf" srcId="{2D50C3A6-58FD-4667-A594-F690955017E1}" destId="{05E160ED-316C-4CCA-A405-32888AD21779}" srcOrd="0" destOrd="0" presId="urn:microsoft.com/office/officeart/2016/7/layout/HorizontalActionList"/>
    <dgm:cxn modelId="{8217EAC2-4858-4F26-B3EA-1B5AD8D98EBA}" type="presParOf" srcId="{2D50C3A6-58FD-4667-A594-F690955017E1}" destId="{548565DD-752B-444B-AA5C-412F189C78D1}" srcOrd="1" destOrd="0" presId="urn:microsoft.com/office/officeart/2016/7/layout/HorizontalActionList"/>
    <dgm:cxn modelId="{C65984AC-B1F6-45BC-B383-2D478AB78976}" type="presParOf" srcId="{87ED9D99-DF8A-46F3-B2CF-7193A136A962}" destId="{4C38720C-16AB-497C-84DB-665E2C39BCF2}" srcOrd="7" destOrd="0" presId="urn:microsoft.com/office/officeart/2016/7/layout/HorizontalActionList"/>
    <dgm:cxn modelId="{7D6B67F3-4B07-4C3E-B980-8D5C9B296C9A}" type="presParOf" srcId="{87ED9D99-DF8A-46F3-B2CF-7193A136A962}" destId="{A4348414-1410-4F84-AF93-34C6334933B6}" srcOrd="8" destOrd="0" presId="urn:microsoft.com/office/officeart/2016/7/layout/HorizontalActionList"/>
    <dgm:cxn modelId="{047C558C-79A2-4520-B5E3-1D4BE5594EEC}" type="presParOf" srcId="{A4348414-1410-4F84-AF93-34C6334933B6}" destId="{2AB1A2BA-83C0-4B6B-9BB2-56D45DE52719}" srcOrd="0" destOrd="0" presId="urn:microsoft.com/office/officeart/2016/7/layout/HorizontalActionList"/>
    <dgm:cxn modelId="{FA90A600-70BC-464B-AF8F-0EBF2A8DF4FA}" type="presParOf" srcId="{A4348414-1410-4F84-AF93-34C6334933B6}" destId="{08199ACF-0679-4577-BDE8-4764D89C37EF}" srcOrd="1" destOrd="0" presId="urn:microsoft.com/office/officeart/2016/7/layout/Horizontal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D20621-9854-4A5C-9605-9E61A00D95CF}"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F6FB7702-0716-47AD-BE76-3BD8EC50ACE1}">
      <dgm:prSet custT="1"/>
      <dgm:spPr>
        <a:solidFill>
          <a:srgbClr val="005480"/>
        </a:solidFill>
      </dgm:spPr>
      <dgm:t>
        <a:bodyPr/>
        <a:lstStyle/>
        <a:p>
          <a:r>
            <a:rPr lang="en-US" sz="2000" dirty="0"/>
            <a:t>Better for patients</a:t>
          </a:r>
        </a:p>
      </dgm:t>
    </dgm:pt>
    <dgm:pt modelId="{ACF8C538-A678-4B82-84A6-548D762D5872}" type="parTrans" cxnId="{236F25B3-3DA5-44D4-BADC-057D2554FFF6}">
      <dgm:prSet/>
      <dgm:spPr/>
      <dgm:t>
        <a:bodyPr/>
        <a:lstStyle/>
        <a:p>
          <a:endParaRPr lang="en-US"/>
        </a:p>
      </dgm:t>
    </dgm:pt>
    <dgm:pt modelId="{3E7B1E3F-40A6-4746-B0C2-2A25DCA38965}" type="sibTrans" cxnId="{236F25B3-3DA5-44D4-BADC-057D2554FFF6}">
      <dgm:prSet/>
      <dgm:spPr/>
      <dgm:t>
        <a:bodyPr/>
        <a:lstStyle/>
        <a:p>
          <a:endParaRPr lang="en-US"/>
        </a:p>
      </dgm:t>
    </dgm:pt>
    <dgm:pt modelId="{B096C869-C0F5-4A51-B442-256DEBBD3DC8}">
      <dgm:prSet/>
      <dgm:spPr/>
      <dgm:t>
        <a:bodyPr/>
        <a:lstStyle/>
        <a:p>
          <a:r>
            <a:rPr lang="en-US" dirty="0">
              <a:solidFill>
                <a:srgbClr val="535353"/>
              </a:solidFill>
            </a:rPr>
            <a:t>Treated with compassion and honesty</a:t>
          </a:r>
        </a:p>
      </dgm:t>
    </dgm:pt>
    <dgm:pt modelId="{957CDD50-A227-498D-91E7-2A3C64733633}" type="parTrans" cxnId="{8A9666BD-0ADB-43F5-93C1-B3B3915B933E}">
      <dgm:prSet/>
      <dgm:spPr/>
      <dgm:t>
        <a:bodyPr/>
        <a:lstStyle/>
        <a:p>
          <a:endParaRPr lang="en-US"/>
        </a:p>
      </dgm:t>
    </dgm:pt>
    <dgm:pt modelId="{6BA8B9BF-90A9-4643-8947-C4B032DDF3E2}" type="sibTrans" cxnId="{8A9666BD-0ADB-43F5-93C1-B3B3915B933E}">
      <dgm:prSet/>
      <dgm:spPr/>
      <dgm:t>
        <a:bodyPr/>
        <a:lstStyle/>
        <a:p>
          <a:endParaRPr lang="en-US"/>
        </a:p>
      </dgm:t>
    </dgm:pt>
    <dgm:pt modelId="{E35370DF-D722-4A6B-BF1C-89FF46E6FED1}">
      <dgm:prSet/>
      <dgm:spPr/>
      <dgm:t>
        <a:bodyPr/>
        <a:lstStyle/>
        <a:p>
          <a:r>
            <a:rPr lang="en-US" dirty="0">
              <a:solidFill>
                <a:srgbClr val="535353"/>
              </a:solidFill>
            </a:rPr>
            <a:t>Can get the answers and support they need</a:t>
          </a:r>
        </a:p>
      </dgm:t>
    </dgm:pt>
    <dgm:pt modelId="{7D67EDFD-F10D-4378-9162-0EED08AE3A11}" type="parTrans" cxnId="{6920EE82-4DC2-481B-A27D-3DC7527D9ED5}">
      <dgm:prSet/>
      <dgm:spPr/>
      <dgm:t>
        <a:bodyPr/>
        <a:lstStyle/>
        <a:p>
          <a:endParaRPr lang="en-US"/>
        </a:p>
      </dgm:t>
    </dgm:pt>
    <dgm:pt modelId="{14B6B644-71AF-4166-8C45-166133D1D0F2}" type="sibTrans" cxnId="{6920EE82-4DC2-481B-A27D-3DC7527D9ED5}">
      <dgm:prSet/>
      <dgm:spPr/>
      <dgm:t>
        <a:bodyPr/>
        <a:lstStyle/>
        <a:p>
          <a:endParaRPr lang="en-US"/>
        </a:p>
      </dgm:t>
    </dgm:pt>
    <dgm:pt modelId="{B9478361-3CB0-4AB8-8F59-AF8F2B213831}">
      <dgm:prSet/>
      <dgm:spPr/>
      <dgm:t>
        <a:bodyPr/>
        <a:lstStyle/>
        <a:p>
          <a:r>
            <a:rPr lang="en-US" dirty="0">
              <a:solidFill>
                <a:srgbClr val="535353"/>
              </a:solidFill>
            </a:rPr>
            <a:t>Fairer and more timely process than court system</a:t>
          </a:r>
        </a:p>
      </dgm:t>
    </dgm:pt>
    <dgm:pt modelId="{A2E48622-0535-468B-9CA4-B22DD5252614}" type="parTrans" cxnId="{84855B02-A48C-4C8D-81C2-D1B2974A0FD7}">
      <dgm:prSet/>
      <dgm:spPr/>
      <dgm:t>
        <a:bodyPr/>
        <a:lstStyle/>
        <a:p>
          <a:endParaRPr lang="en-US"/>
        </a:p>
      </dgm:t>
    </dgm:pt>
    <dgm:pt modelId="{9D8075EB-432B-4501-9E10-6AA8F5E38887}" type="sibTrans" cxnId="{84855B02-A48C-4C8D-81C2-D1B2974A0FD7}">
      <dgm:prSet/>
      <dgm:spPr/>
      <dgm:t>
        <a:bodyPr/>
        <a:lstStyle/>
        <a:p>
          <a:endParaRPr lang="en-US"/>
        </a:p>
      </dgm:t>
    </dgm:pt>
    <dgm:pt modelId="{155866FF-9192-4A5F-8B8E-AE77B381ACAA}">
      <dgm:prSet custT="1"/>
      <dgm:spPr>
        <a:solidFill>
          <a:srgbClr val="005480"/>
        </a:solidFill>
      </dgm:spPr>
      <dgm:t>
        <a:bodyPr/>
        <a:lstStyle/>
        <a:p>
          <a:r>
            <a:rPr lang="en-US" sz="2000" dirty="0"/>
            <a:t>Better for providers</a:t>
          </a:r>
        </a:p>
      </dgm:t>
    </dgm:pt>
    <dgm:pt modelId="{33CAAE2D-62CA-442F-9D55-5C0D752FE32F}" type="parTrans" cxnId="{B5521D1B-14AB-47D9-921D-4079174E1984}">
      <dgm:prSet/>
      <dgm:spPr/>
      <dgm:t>
        <a:bodyPr/>
        <a:lstStyle/>
        <a:p>
          <a:endParaRPr lang="en-US"/>
        </a:p>
      </dgm:t>
    </dgm:pt>
    <dgm:pt modelId="{FFCDE80B-5828-4933-94AA-82D99EA2ACF2}" type="sibTrans" cxnId="{B5521D1B-14AB-47D9-921D-4079174E1984}">
      <dgm:prSet/>
      <dgm:spPr/>
      <dgm:t>
        <a:bodyPr/>
        <a:lstStyle/>
        <a:p>
          <a:endParaRPr lang="en-US"/>
        </a:p>
      </dgm:t>
    </dgm:pt>
    <dgm:pt modelId="{F82DF966-813C-495C-BAB1-2B4CFEDFB2A8}">
      <dgm:prSet/>
      <dgm:spPr/>
      <dgm:t>
        <a:bodyPr/>
        <a:lstStyle/>
        <a:p>
          <a:r>
            <a:rPr lang="en-US" dirty="0">
              <a:solidFill>
                <a:srgbClr val="535353"/>
              </a:solidFill>
            </a:rPr>
            <a:t>Preserves provider/patient relationship when possible</a:t>
          </a:r>
        </a:p>
      </dgm:t>
    </dgm:pt>
    <dgm:pt modelId="{BAC32C63-36E9-4261-9348-6C872E6FB6FF}" type="parTrans" cxnId="{ACF96971-E762-47B7-839F-8B0C3572BA36}">
      <dgm:prSet/>
      <dgm:spPr/>
      <dgm:t>
        <a:bodyPr/>
        <a:lstStyle/>
        <a:p>
          <a:endParaRPr lang="en-US"/>
        </a:p>
      </dgm:t>
    </dgm:pt>
    <dgm:pt modelId="{C44FA488-4AA2-4C44-8DA2-A9E39BA8D8BF}" type="sibTrans" cxnId="{ACF96971-E762-47B7-839F-8B0C3572BA36}">
      <dgm:prSet/>
      <dgm:spPr/>
      <dgm:t>
        <a:bodyPr/>
        <a:lstStyle/>
        <a:p>
          <a:endParaRPr lang="en-US"/>
        </a:p>
      </dgm:t>
    </dgm:pt>
    <dgm:pt modelId="{39B46B5A-E934-4E38-91DB-BB1F3C71D89D}">
      <dgm:prSet/>
      <dgm:spPr/>
      <dgm:t>
        <a:bodyPr/>
        <a:lstStyle/>
        <a:p>
          <a:r>
            <a:rPr lang="en-US" dirty="0">
              <a:solidFill>
                <a:srgbClr val="535353"/>
              </a:solidFill>
            </a:rPr>
            <a:t>Can express natural empathy and get support they need</a:t>
          </a:r>
        </a:p>
      </dgm:t>
    </dgm:pt>
    <dgm:pt modelId="{7FCE655A-4F42-4701-86F4-55F6582E9966}" type="parTrans" cxnId="{382362CF-7654-4C27-8B90-664EC5CFC5E1}">
      <dgm:prSet/>
      <dgm:spPr/>
      <dgm:t>
        <a:bodyPr/>
        <a:lstStyle/>
        <a:p>
          <a:endParaRPr lang="en-US"/>
        </a:p>
      </dgm:t>
    </dgm:pt>
    <dgm:pt modelId="{E0A6F1B4-E9BC-432F-84C4-F836AF664A7B}" type="sibTrans" cxnId="{382362CF-7654-4C27-8B90-664EC5CFC5E1}">
      <dgm:prSet/>
      <dgm:spPr/>
      <dgm:t>
        <a:bodyPr/>
        <a:lstStyle/>
        <a:p>
          <a:endParaRPr lang="en-US"/>
        </a:p>
      </dgm:t>
    </dgm:pt>
    <dgm:pt modelId="{A4D5C586-907C-4B77-BE7F-99BAA421442A}">
      <dgm:prSet/>
      <dgm:spPr/>
      <dgm:t>
        <a:bodyPr/>
        <a:lstStyle/>
        <a:p>
          <a:r>
            <a:rPr lang="en-US" dirty="0">
              <a:solidFill>
                <a:srgbClr val="535353"/>
              </a:solidFill>
            </a:rPr>
            <a:t>True systemic root causes are more likely to be unearthed</a:t>
          </a:r>
        </a:p>
      </dgm:t>
    </dgm:pt>
    <dgm:pt modelId="{1B62E205-4E78-417A-8EFB-E4B55B2F5652}" type="parTrans" cxnId="{57AF600A-E5E3-4999-80A3-25C2BEDDE84F}">
      <dgm:prSet/>
      <dgm:spPr/>
      <dgm:t>
        <a:bodyPr/>
        <a:lstStyle/>
        <a:p>
          <a:endParaRPr lang="en-US"/>
        </a:p>
      </dgm:t>
    </dgm:pt>
    <dgm:pt modelId="{FD73E15A-AD3D-40B3-B399-22DAFBBEB0DC}" type="sibTrans" cxnId="{57AF600A-E5E3-4999-80A3-25C2BEDDE84F}">
      <dgm:prSet/>
      <dgm:spPr/>
      <dgm:t>
        <a:bodyPr/>
        <a:lstStyle/>
        <a:p>
          <a:endParaRPr lang="en-US"/>
        </a:p>
      </dgm:t>
    </dgm:pt>
    <dgm:pt modelId="{321854C3-0F07-4E0F-AFEA-FA4B6AAB1A43}">
      <dgm:prSet custT="1"/>
      <dgm:spPr>
        <a:solidFill>
          <a:srgbClr val="005480"/>
        </a:solidFill>
      </dgm:spPr>
      <dgm:t>
        <a:bodyPr/>
        <a:lstStyle/>
        <a:p>
          <a:r>
            <a:rPr lang="en-US" sz="2000" dirty="0"/>
            <a:t>Better for the healthcare system</a:t>
          </a:r>
        </a:p>
      </dgm:t>
    </dgm:pt>
    <dgm:pt modelId="{FAD31467-6526-412D-A19D-3D9BE77846C1}" type="parTrans" cxnId="{6CC64D13-81D5-4697-9F35-B31FD72100A1}">
      <dgm:prSet/>
      <dgm:spPr/>
      <dgm:t>
        <a:bodyPr/>
        <a:lstStyle/>
        <a:p>
          <a:endParaRPr lang="en-US"/>
        </a:p>
      </dgm:t>
    </dgm:pt>
    <dgm:pt modelId="{8F282B74-E4E6-4393-940B-BD0EA10CE46E}" type="sibTrans" cxnId="{6CC64D13-81D5-4697-9F35-B31FD72100A1}">
      <dgm:prSet/>
      <dgm:spPr/>
      <dgm:t>
        <a:bodyPr/>
        <a:lstStyle/>
        <a:p>
          <a:endParaRPr lang="en-US"/>
        </a:p>
      </dgm:t>
    </dgm:pt>
    <dgm:pt modelId="{7BB0C416-EF17-4827-A872-85FABBAAE5AF}">
      <dgm:prSet/>
      <dgm:spPr/>
      <dgm:t>
        <a:bodyPr/>
        <a:lstStyle/>
        <a:p>
          <a:r>
            <a:rPr lang="en-US" dirty="0">
              <a:solidFill>
                <a:srgbClr val="535353"/>
              </a:solidFill>
            </a:rPr>
            <a:t>Less defensive medicine</a:t>
          </a:r>
        </a:p>
      </dgm:t>
    </dgm:pt>
    <dgm:pt modelId="{4B7C1D38-2EB4-4CE2-97A6-4EA7206B801C}" type="parTrans" cxnId="{2E660F28-F119-4BC7-8086-0EBB53DCB557}">
      <dgm:prSet/>
      <dgm:spPr/>
      <dgm:t>
        <a:bodyPr/>
        <a:lstStyle/>
        <a:p>
          <a:endParaRPr lang="en-US"/>
        </a:p>
      </dgm:t>
    </dgm:pt>
    <dgm:pt modelId="{204786D0-C46B-4F58-948E-ED135C7ADF53}" type="sibTrans" cxnId="{2E660F28-F119-4BC7-8086-0EBB53DCB557}">
      <dgm:prSet/>
      <dgm:spPr/>
      <dgm:t>
        <a:bodyPr/>
        <a:lstStyle/>
        <a:p>
          <a:endParaRPr lang="en-US"/>
        </a:p>
      </dgm:t>
    </dgm:pt>
    <dgm:pt modelId="{4C8CBE3F-4E57-4B19-AAF6-A63C990E9E16}">
      <dgm:prSet/>
      <dgm:spPr/>
      <dgm:t>
        <a:bodyPr/>
        <a:lstStyle/>
        <a:p>
          <a:r>
            <a:rPr lang="en-US" dirty="0">
              <a:solidFill>
                <a:srgbClr val="535353"/>
              </a:solidFill>
            </a:rPr>
            <a:t>System improvements are made</a:t>
          </a:r>
        </a:p>
      </dgm:t>
    </dgm:pt>
    <dgm:pt modelId="{2B0F818A-991B-4D78-B050-714952D8453E}" type="parTrans" cxnId="{81B7EDA6-B596-4A8D-BA66-05829785700B}">
      <dgm:prSet/>
      <dgm:spPr/>
      <dgm:t>
        <a:bodyPr/>
        <a:lstStyle/>
        <a:p>
          <a:endParaRPr lang="en-US"/>
        </a:p>
      </dgm:t>
    </dgm:pt>
    <dgm:pt modelId="{7A15323D-C66F-4623-881E-C8CC4853065B}" type="sibTrans" cxnId="{81B7EDA6-B596-4A8D-BA66-05829785700B}">
      <dgm:prSet/>
      <dgm:spPr/>
      <dgm:t>
        <a:bodyPr/>
        <a:lstStyle/>
        <a:p>
          <a:endParaRPr lang="en-US"/>
        </a:p>
      </dgm:t>
    </dgm:pt>
    <dgm:pt modelId="{B5CC5BE7-9F90-41AF-8879-1F886AD24D3A}">
      <dgm:prSet/>
      <dgm:spPr/>
      <dgm:t>
        <a:bodyPr/>
        <a:lstStyle/>
        <a:p>
          <a:r>
            <a:rPr lang="en-US" dirty="0">
              <a:solidFill>
                <a:srgbClr val="535353"/>
              </a:solidFill>
            </a:rPr>
            <a:t>Builds trust in the system which can increase reporting and morale</a:t>
          </a:r>
        </a:p>
      </dgm:t>
    </dgm:pt>
    <dgm:pt modelId="{F3C44E63-0BEC-4815-9591-3142AE9C3EB1}" type="parTrans" cxnId="{131C831C-423D-4F28-B921-413B6ED9F311}">
      <dgm:prSet/>
      <dgm:spPr/>
      <dgm:t>
        <a:bodyPr/>
        <a:lstStyle/>
        <a:p>
          <a:endParaRPr lang="en-US"/>
        </a:p>
      </dgm:t>
    </dgm:pt>
    <dgm:pt modelId="{EEB56B63-00FC-42DE-A231-AED4B0E83B12}" type="sibTrans" cxnId="{131C831C-423D-4F28-B921-413B6ED9F311}">
      <dgm:prSet/>
      <dgm:spPr/>
      <dgm:t>
        <a:bodyPr/>
        <a:lstStyle/>
        <a:p>
          <a:endParaRPr lang="en-US"/>
        </a:p>
      </dgm:t>
    </dgm:pt>
    <dgm:pt modelId="{209AEF01-D404-46C4-8C3F-BCA0753A785D}" type="pres">
      <dgm:prSet presAssocID="{44D20621-9854-4A5C-9605-9E61A00D95CF}" presName="linear" presStyleCnt="0">
        <dgm:presLayoutVars>
          <dgm:animLvl val="lvl"/>
          <dgm:resizeHandles val="exact"/>
        </dgm:presLayoutVars>
      </dgm:prSet>
      <dgm:spPr/>
    </dgm:pt>
    <dgm:pt modelId="{1F34B153-CE79-4C68-AE41-FCCD155AAF57}" type="pres">
      <dgm:prSet presAssocID="{F6FB7702-0716-47AD-BE76-3BD8EC50ACE1}" presName="parentText" presStyleLbl="node1" presStyleIdx="0" presStyleCnt="3">
        <dgm:presLayoutVars>
          <dgm:chMax val="0"/>
          <dgm:bulletEnabled val="1"/>
        </dgm:presLayoutVars>
      </dgm:prSet>
      <dgm:spPr/>
    </dgm:pt>
    <dgm:pt modelId="{B69C3ACF-D651-4D34-BA1C-475DA2072B25}" type="pres">
      <dgm:prSet presAssocID="{F6FB7702-0716-47AD-BE76-3BD8EC50ACE1}" presName="childText" presStyleLbl="revTx" presStyleIdx="0" presStyleCnt="3">
        <dgm:presLayoutVars>
          <dgm:bulletEnabled val="1"/>
        </dgm:presLayoutVars>
      </dgm:prSet>
      <dgm:spPr/>
    </dgm:pt>
    <dgm:pt modelId="{5C2D7089-1B35-404D-AD28-95275220D3F6}" type="pres">
      <dgm:prSet presAssocID="{155866FF-9192-4A5F-8B8E-AE77B381ACAA}" presName="parentText" presStyleLbl="node1" presStyleIdx="1" presStyleCnt="3">
        <dgm:presLayoutVars>
          <dgm:chMax val="0"/>
          <dgm:bulletEnabled val="1"/>
        </dgm:presLayoutVars>
      </dgm:prSet>
      <dgm:spPr/>
    </dgm:pt>
    <dgm:pt modelId="{79C7BCAA-43B3-4618-9058-315621BF4A81}" type="pres">
      <dgm:prSet presAssocID="{155866FF-9192-4A5F-8B8E-AE77B381ACAA}" presName="childText" presStyleLbl="revTx" presStyleIdx="1" presStyleCnt="3">
        <dgm:presLayoutVars>
          <dgm:bulletEnabled val="1"/>
        </dgm:presLayoutVars>
      </dgm:prSet>
      <dgm:spPr/>
    </dgm:pt>
    <dgm:pt modelId="{01D342FC-AB7F-4F4E-81F9-5B22795754B8}" type="pres">
      <dgm:prSet presAssocID="{321854C3-0F07-4E0F-AFEA-FA4B6AAB1A43}" presName="parentText" presStyleLbl="node1" presStyleIdx="2" presStyleCnt="3">
        <dgm:presLayoutVars>
          <dgm:chMax val="0"/>
          <dgm:bulletEnabled val="1"/>
        </dgm:presLayoutVars>
      </dgm:prSet>
      <dgm:spPr/>
    </dgm:pt>
    <dgm:pt modelId="{9398D1A7-28C2-4582-9FA2-B9CB243563AB}" type="pres">
      <dgm:prSet presAssocID="{321854C3-0F07-4E0F-AFEA-FA4B6AAB1A43}" presName="childText" presStyleLbl="revTx" presStyleIdx="2" presStyleCnt="3">
        <dgm:presLayoutVars>
          <dgm:bulletEnabled val="1"/>
        </dgm:presLayoutVars>
      </dgm:prSet>
      <dgm:spPr/>
    </dgm:pt>
  </dgm:ptLst>
  <dgm:cxnLst>
    <dgm:cxn modelId="{ACBB3000-0FC1-4FB0-9394-8817924896E6}" type="presOf" srcId="{F6FB7702-0716-47AD-BE76-3BD8EC50ACE1}" destId="{1F34B153-CE79-4C68-AE41-FCCD155AAF57}" srcOrd="0" destOrd="0" presId="urn:microsoft.com/office/officeart/2005/8/layout/vList2"/>
    <dgm:cxn modelId="{84855B02-A48C-4C8D-81C2-D1B2974A0FD7}" srcId="{F6FB7702-0716-47AD-BE76-3BD8EC50ACE1}" destId="{B9478361-3CB0-4AB8-8F59-AF8F2B213831}" srcOrd="2" destOrd="0" parTransId="{A2E48622-0535-468B-9CA4-B22DD5252614}" sibTransId="{9D8075EB-432B-4501-9E10-6AA8F5E38887}"/>
    <dgm:cxn modelId="{57AF600A-E5E3-4999-80A3-25C2BEDDE84F}" srcId="{155866FF-9192-4A5F-8B8E-AE77B381ACAA}" destId="{A4D5C586-907C-4B77-BE7F-99BAA421442A}" srcOrd="2" destOrd="0" parTransId="{1B62E205-4E78-417A-8EFB-E4B55B2F5652}" sibTransId="{FD73E15A-AD3D-40B3-B399-22DAFBBEB0DC}"/>
    <dgm:cxn modelId="{121D990F-DD36-45D0-B85F-E6E0BB8CCCCF}" type="presOf" srcId="{E35370DF-D722-4A6B-BF1C-89FF46E6FED1}" destId="{B69C3ACF-D651-4D34-BA1C-475DA2072B25}" srcOrd="0" destOrd="1" presId="urn:microsoft.com/office/officeart/2005/8/layout/vList2"/>
    <dgm:cxn modelId="{6CC64D13-81D5-4697-9F35-B31FD72100A1}" srcId="{44D20621-9854-4A5C-9605-9E61A00D95CF}" destId="{321854C3-0F07-4E0F-AFEA-FA4B6AAB1A43}" srcOrd="2" destOrd="0" parTransId="{FAD31467-6526-412D-A19D-3D9BE77846C1}" sibTransId="{8F282B74-E4E6-4393-940B-BD0EA10CE46E}"/>
    <dgm:cxn modelId="{B5521D1B-14AB-47D9-921D-4079174E1984}" srcId="{44D20621-9854-4A5C-9605-9E61A00D95CF}" destId="{155866FF-9192-4A5F-8B8E-AE77B381ACAA}" srcOrd="1" destOrd="0" parTransId="{33CAAE2D-62CA-442F-9D55-5C0D752FE32F}" sibTransId="{FFCDE80B-5828-4933-94AA-82D99EA2ACF2}"/>
    <dgm:cxn modelId="{131C831C-423D-4F28-B921-413B6ED9F311}" srcId="{321854C3-0F07-4E0F-AFEA-FA4B6AAB1A43}" destId="{B5CC5BE7-9F90-41AF-8879-1F886AD24D3A}" srcOrd="2" destOrd="0" parTransId="{F3C44E63-0BEC-4815-9591-3142AE9C3EB1}" sibTransId="{EEB56B63-00FC-42DE-A231-AED4B0E83B12}"/>
    <dgm:cxn modelId="{2E660F28-F119-4BC7-8086-0EBB53DCB557}" srcId="{321854C3-0F07-4E0F-AFEA-FA4B6AAB1A43}" destId="{7BB0C416-EF17-4827-A872-85FABBAAE5AF}" srcOrd="0" destOrd="0" parTransId="{4B7C1D38-2EB4-4CE2-97A6-4EA7206B801C}" sibTransId="{204786D0-C46B-4F58-948E-ED135C7ADF53}"/>
    <dgm:cxn modelId="{2649143E-4A22-47D8-A08D-E0DC23AAA8CE}" type="presOf" srcId="{A4D5C586-907C-4B77-BE7F-99BAA421442A}" destId="{79C7BCAA-43B3-4618-9058-315621BF4A81}" srcOrd="0" destOrd="2" presId="urn:microsoft.com/office/officeart/2005/8/layout/vList2"/>
    <dgm:cxn modelId="{C5F5EE52-0163-469F-AD1F-051D8F3C5603}" type="presOf" srcId="{F82DF966-813C-495C-BAB1-2B4CFEDFB2A8}" destId="{79C7BCAA-43B3-4618-9058-315621BF4A81}" srcOrd="0" destOrd="0" presId="urn:microsoft.com/office/officeart/2005/8/layout/vList2"/>
    <dgm:cxn modelId="{31DA0358-7740-4BF0-B8BB-351643011A97}" type="presOf" srcId="{44D20621-9854-4A5C-9605-9E61A00D95CF}" destId="{209AEF01-D404-46C4-8C3F-BCA0753A785D}" srcOrd="0" destOrd="0" presId="urn:microsoft.com/office/officeart/2005/8/layout/vList2"/>
    <dgm:cxn modelId="{ACF96971-E762-47B7-839F-8B0C3572BA36}" srcId="{155866FF-9192-4A5F-8B8E-AE77B381ACAA}" destId="{F82DF966-813C-495C-BAB1-2B4CFEDFB2A8}" srcOrd="0" destOrd="0" parTransId="{BAC32C63-36E9-4261-9348-6C872E6FB6FF}" sibTransId="{C44FA488-4AA2-4C44-8DA2-A9E39BA8D8BF}"/>
    <dgm:cxn modelId="{6D4EA678-CA4D-40E3-993D-EBEEC2F05CE9}" type="presOf" srcId="{321854C3-0F07-4E0F-AFEA-FA4B6AAB1A43}" destId="{01D342FC-AB7F-4F4E-81F9-5B22795754B8}" srcOrd="0" destOrd="0" presId="urn:microsoft.com/office/officeart/2005/8/layout/vList2"/>
    <dgm:cxn modelId="{D9937E7C-CB9E-4C4B-BEA0-62BF54279E38}" type="presOf" srcId="{B096C869-C0F5-4A51-B442-256DEBBD3DC8}" destId="{B69C3ACF-D651-4D34-BA1C-475DA2072B25}" srcOrd="0" destOrd="0" presId="urn:microsoft.com/office/officeart/2005/8/layout/vList2"/>
    <dgm:cxn modelId="{15EBBA7E-3AF0-4219-85B7-42FE7DA2D20E}" type="presOf" srcId="{39B46B5A-E934-4E38-91DB-BB1F3C71D89D}" destId="{79C7BCAA-43B3-4618-9058-315621BF4A81}" srcOrd="0" destOrd="1" presId="urn:microsoft.com/office/officeart/2005/8/layout/vList2"/>
    <dgm:cxn modelId="{1F26D080-29B5-41FC-A5A3-F920E1371B52}" type="presOf" srcId="{7BB0C416-EF17-4827-A872-85FABBAAE5AF}" destId="{9398D1A7-28C2-4582-9FA2-B9CB243563AB}" srcOrd="0" destOrd="0" presId="urn:microsoft.com/office/officeart/2005/8/layout/vList2"/>
    <dgm:cxn modelId="{6920EE82-4DC2-481B-A27D-3DC7527D9ED5}" srcId="{F6FB7702-0716-47AD-BE76-3BD8EC50ACE1}" destId="{E35370DF-D722-4A6B-BF1C-89FF46E6FED1}" srcOrd="1" destOrd="0" parTransId="{7D67EDFD-F10D-4378-9162-0EED08AE3A11}" sibTransId="{14B6B644-71AF-4166-8C45-166133D1D0F2}"/>
    <dgm:cxn modelId="{7363E784-BE30-4543-B9F3-BD0610C4E978}" type="presOf" srcId="{B5CC5BE7-9F90-41AF-8879-1F886AD24D3A}" destId="{9398D1A7-28C2-4582-9FA2-B9CB243563AB}" srcOrd="0" destOrd="2" presId="urn:microsoft.com/office/officeart/2005/8/layout/vList2"/>
    <dgm:cxn modelId="{2530B48F-E218-4234-BC9E-D1196BDB43AB}" type="presOf" srcId="{4C8CBE3F-4E57-4B19-AAF6-A63C990E9E16}" destId="{9398D1A7-28C2-4582-9FA2-B9CB243563AB}" srcOrd="0" destOrd="1" presId="urn:microsoft.com/office/officeart/2005/8/layout/vList2"/>
    <dgm:cxn modelId="{3AB9E89D-2DE7-4326-AEF2-F12FF86104C3}" type="presOf" srcId="{155866FF-9192-4A5F-8B8E-AE77B381ACAA}" destId="{5C2D7089-1B35-404D-AD28-95275220D3F6}" srcOrd="0" destOrd="0" presId="urn:microsoft.com/office/officeart/2005/8/layout/vList2"/>
    <dgm:cxn modelId="{81B7EDA6-B596-4A8D-BA66-05829785700B}" srcId="{321854C3-0F07-4E0F-AFEA-FA4B6AAB1A43}" destId="{4C8CBE3F-4E57-4B19-AAF6-A63C990E9E16}" srcOrd="1" destOrd="0" parTransId="{2B0F818A-991B-4D78-B050-714952D8453E}" sibTransId="{7A15323D-C66F-4623-881E-C8CC4853065B}"/>
    <dgm:cxn modelId="{236F25B3-3DA5-44D4-BADC-057D2554FFF6}" srcId="{44D20621-9854-4A5C-9605-9E61A00D95CF}" destId="{F6FB7702-0716-47AD-BE76-3BD8EC50ACE1}" srcOrd="0" destOrd="0" parTransId="{ACF8C538-A678-4B82-84A6-548D762D5872}" sibTransId="{3E7B1E3F-40A6-4746-B0C2-2A25DCA38965}"/>
    <dgm:cxn modelId="{8A9666BD-0ADB-43F5-93C1-B3B3915B933E}" srcId="{F6FB7702-0716-47AD-BE76-3BD8EC50ACE1}" destId="{B096C869-C0F5-4A51-B442-256DEBBD3DC8}" srcOrd="0" destOrd="0" parTransId="{957CDD50-A227-498D-91E7-2A3C64733633}" sibTransId="{6BA8B9BF-90A9-4643-8947-C4B032DDF3E2}"/>
    <dgm:cxn modelId="{382362CF-7654-4C27-8B90-664EC5CFC5E1}" srcId="{155866FF-9192-4A5F-8B8E-AE77B381ACAA}" destId="{39B46B5A-E934-4E38-91DB-BB1F3C71D89D}" srcOrd="1" destOrd="0" parTransId="{7FCE655A-4F42-4701-86F4-55F6582E9966}" sibTransId="{E0A6F1B4-E9BC-432F-84C4-F836AF664A7B}"/>
    <dgm:cxn modelId="{83F0A6E8-DE59-4836-9A3C-A009BF499670}" type="presOf" srcId="{B9478361-3CB0-4AB8-8F59-AF8F2B213831}" destId="{B69C3ACF-D651-4D34-BA1C-475DA2072B25}" srcOrd="0" destOrd="2" presId="urn:microsoft.com/office/officeart/2005/8/layout/vList2"/>
    <dgm:cxn modelId="{40B0FF90-DFF8-44C5-8FA5-2560B8FEF101}" type="presParOf" srcId="{209AEF01-D404-46C4-8C3F-BCA0753A785D}" destId="{1F34B153-CE79-4C68-AE41-FCCD155AAF57}" srcOrd="0" destOrd="0" presId="urn:microsoft.com/office/officeart/2005/8/layout/vList2"/>
    <dgm:cxn modelId="{45900DB7-0100-4E8A-BDC7-FB5AF0BDE1B0}" type="presParOf" srcId="{209AEF01-D404-46C4-8C3F-BCA0753A785D}" destId="{B69C3ACF-D651-4D34-BA1C-475DA2072B25}" srcOrd="1" destOrd="0" presId="urn:microsoft.com/office/officeart/2005/8/layout/vList2"/>
    <dgm:cxn modelId="{98949F71-84EC-4819-A44B-021E287EAD66}" type="presParOf" srcId="{209AEF01-D404-46C4-8C3F-BCA0753A785D}" destId="{5C2D7089-1B35-404D-AD28-95275220D3F6}" srcOrd="2" destOrd="0" presId="urn:microsoft.com/office/officeart/2005/8/layout/vList2"/>
    <dgm:cxn modelId="{01AAD475-AB2F-436E-B55E-F9838A7A287B}" type="presParOf" srcId="{209AEF01-D404-46C4-8C3F-BCA0753A785D}" destId="{79C7BCAA-43B3-4618-9058-315621BF4A81}" srcOrd="3" destOrd="0" presId="urn:microsoft.com/office/officeart/2005/8/layout/vList2"/>
    <dgm:cxn modelId="{D5C2EDCF-CC17-4BDA-81EF-82F455C68481}" type="presParOf" srcId="{209AEF01-D404-46C4-8C3F-BCA0753A785D}" destId="{01D342FC-AB7F-4F4E-81F9-5B22795754B8}" srcOrd="4" destOrd="0" presId="urn:microsoft.com/office/officeart/2005/8/layout/vList2"/>
    <dgm:cxn modelId="{21C4F5F7-F3D6-4689-9BA4-07D28F59CED0}" type="presParOf" srcId="{209AEF01-D404-46C4-8C3F-BCA0753A785D}" destId="{9398D1A7-28C2-4582-9FA2-B9CB243563AB}"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918B08E-F6D4-4031-B579-87866C590341}" type="doc">
      <dgm:prSet loTypeId="urn:microsoft.com/office/officeart/2005/8/layout/hierarchy1" loCatId="hierarchy" qsTypeId="urn:microsoft.com/office/officeart/2005/8/quickstyle/simple3" qsCatId="simple" csTypeId="urn:microsoft.com/office/officeart/2005/8/colors/accent1_2" csCatId="accent1" phldr="1"/>
      <dgm:spPr/>
      <dgm:t>
        <a:bodyPr/>
        <a:lstStyle/>
        <a:p>
          <a:endParaRPr lang="en-US"/>
        </a:p>
      </dgm:t>
    </dgm:pt>
    <dgm:pt modelId="{2E4C63AD-49ED-4963-8B66-9B72F825B78A}">
      <dgm:prSet phldrT="[Text]" custT="1"/>
      <dgm:spPr/>
      <dgm:t>
        <a:bodyPr/>
        <a:lstStyle/>
        <a:p>
          <a:r>
            <a:rPr lang="en-US" sz="1200" dirty="0" err="1"/>
            <a:t>CARe</a:t>
          </a:r>
          <a:r>
            <a:rPr lang="en-US" sz="1200" dirty="0"/>
            <a:t> Event occurs</a:t>
          </a:r>
        </a:p>
      </dgm:t>
    </dgm:pt>
    <dgm:pt modelId="{2AA399B1-2A4A-475C-94F0-8D4D15B7FCA4}" type="parTrans" cxnId="{F7666DA4-E746-4B64-A427-C17EB4DAAC55}">
      <dgm:prSet/>
      <dgm:spPr/>
      <dgm:t>
        <a:bodyPr/>
        <a:lstStyle/>
        <a:p>
          <a:endParaRPr lang="en-US"/>
        </a:p>
      </dgm:t>
    </dgm:pt>
    <dgm:pt modelId="{F76F9732-4310-4D20-B92B-739F949CD978}" type="sibTrans" cxnId="{F7666DA4-E746-4B64-A427-C17EB4DAAC55}">
      <dgm:prSet/>
      <dgm:spPr/>
      <dgm:t>
        <a:bodyPr/>
        <a:lstStyle/>
        <a:p>
          <a:endParaRPr lang="en-US"/>
        </a:p>
      </dgm:t>
    </dgm:pt>
    <dgm:pt modelId="{5A7A4C7F-42E4-4F36-82AA-F54905FE0F81}">
      <dgm:prSet phldrT="[Text]" custT="1"/>
      <dgm:spPr/>
      <dgm:t>
        <a:bodyPr/>
        <a:lstStyle/>
        <a:p>
          <a:r>
            <a:rPr lang="en-US" sz="1050" b="1" dirty="0"/>
            <a:t>Standard of Care NOT met and caused significant harm</a:t>
          </a:r>
        </a:p>
      </dgm:t>
    </dgm:pt>
    <dgm:pt modelId="{BD74C7B9-5CCC-4875-9D91-89BC2CE55062}" type="parTrans" cxnId="{DF8390CA-3EC9-484B-87A9-6ABDE541DDCC}">
      <dgm:prSet/>
      <dgm:spPr/>
      <dgm:t>
        <a:bodyPr/>
        <a:lstStyle/>
        <a:p>
          <a:endParaRPr lang="en-US"/>
        </a:p>
      </dgm:t>
    </dgm:pt>
    <dgm:pt modelId="{E9040CE4-2165-4048-94B6-91DB8C3928F4}" type="sibTrans" cxnId="{DF8390CA-3EC9-484B-87A9-6ABDE541DDCC}">
      <dgm:prSet/>
      <dgm:spPr/>
      <dgm:t>
        <a:bodyPr/>
        <a:lstStyle/>
        <a:p>
          <a:endParaRPr lang="en-US"/>
        </a:p>
      </dgm:t>
    </dgm:pt>
    <dgm:pt modelId="{BCB59EA0-96DB-4E14-A0DE-69695DAF79E0}">
      <dgm:prSet phldrT="[Text]"/>
      <dgm:spPr/>
      <dgm:t>
        <a:bodyPr/>
        <a:lstStyle/>
        <a:p>
          <a:r>
            <a:rPr lang="en-US" dirty="0" err="1"/>
            <a:t>CARe</a:t>
          </a:r>
          <a:r>
            <a:rPr lang="en-US" dirty="0"/>
            <a:t> Insurer Pathway: In coordination with insurer: explain what happened, formally apologize, proactively offer compensation</a:t>
          </a:r>
        </a:p>
      </dgm:t>
    </dgm:pt>
    <dgm:pt modelId="{D1E65682-6F7D-4059-9051-8E0A9EC7AAFF}" type="parTrans" cxnId="{1CAAD6C7-23EB-4DDD-988F-79F967DFB239}">
      <dgm:prSet/>
      <dgm:spPr/>
      <dgm:t>
        <a:bodyPr/>
        <a:lstStyle/>
        <a:p>
          <a:endParaRPr lang="en-US"/>
        </a:p>
      </dgm:t>
    </dgm:pt>
    <dgm:pt modelId="{34547B49-E6D0-48DD-BC03-983DC78A10D9}" type="sibTrans" cxnId="{1CAAD6C7-23EB-4DDD-988F-79F967DFB239}">
      <dgm:prSet/>
      <dgm:spPr/>
      <dgm:t>
        <a:bodyPr/>
        <a:lstStyle/>
        <a:p>
          <a:endParaRPr lang="en-US"/>
        </a:p>
      </dgm:t>
    </dgm:pt>
    <dgm:pt modelId="{70EA440B-C9B2-49F2-8EF2-78487338F127}">
      <dgm:prSet phldrT="[Text]" custT="1"/>
      <dgm:spPr/>
      <dgm:t>
        <a:bodyPr/>
        <a:lstStyle/>
        <a:p>
          <a:r>
            <a:rPr lang="en-US" sz="1050" b="1" dirty="0"/>
            <a:t>Standard of care met or low-level harm</a:t>
          </a:r>
        </a:p>
      </dgm:t>
    </dgm:pt>
    <dgm:pt modelId="{1E4B1C1A-7358-4596-953A-CCC83FDC917C}" type="parTrans" cxnId="{F0CA2B11-3B64-45E8-937A-67EADE2A02D7}">
      <dgm:prSet/>
      <dgm:spPr/>
      <dgm:t>
        <a:bodyPr/>
        <a:lstStyle/>
        <a:p>
          <a:endParaRPr lang="en-US"/>
        </a:p>
      </dgm:t>
    </dgm:pt>
    <dgm:pt modelId="{DC704459-CACA-4D5F-A0BD-F2CB68324335}" type="sibTrans" cxnId="{F0CA2B11-3B64-45E8-937A-67EADE2A02D7}">
      <dgm:prSet/>
      <dgm:spPr/>
      <dgm:t>
        <a:bodyPr/>
        <a:lstStyle/>
        <a:p>
          <a:endParaRPr lang="en-US"/>
        </a:p>
      </dgm:t>
    </dgm:pt>
    <dgm:pt modelId="{B2CB55A6-7EBD-4D3D-8BC8-50F27BE8813A}">
      <dgm:prSet phldrT="[Text]"/>
      <dgm:spPr/>
      <dgm:t>
        <a:bodyPr/>
        <a:lstStyle/>
        <a:p>
          <a:r>
            <a:rPr lang="en-US" dirty="0"/>
            <a:t>Explain what happened and answer patient questions; continue to express empathy; option of good will gesture</a:t>
          </a:r>
        </a:p>
      </dgm:t>
    </dgm:pt>
    <dgm:pt modelId="{C90378D2-FC0B-4A0C-AA8B-82D23DFBE4A7}" type="parTrans" cxnId="{26F53A83-94DD-4224-8325-0127D3FF6D02}">
      <dgm:prSet/>
      <dgm:spPr/>
      <dgm:t>
        <a:bodyPr/>
        <a:lstStyle/>
        <a:p>
          <a:endParaRPr lang="en-US"/>
        </a:p>
      </dgm:t>
    </dgm:pt>
    <dgm:pt modelId="{63337C70-1722-4222-94D9-F41DAA06CEF5}" type="sibTrans" cxnId="{26F53A83-94DD-4224-8325-0127D3FF6D02}">
      <dgm:prSet/>
      <dgm:spPr/>
      <dgm:t>
        <a:bodyPr/>
        <a:lstStyle/>
        <a:p>
          <a:endParaRPr lang="en-US"/>
        </a:p>
      </dgm:t>
    </dgm:pt>
    <dgm:pt modelId="{92328303-400C-4DD8-8ED3-E9E3CDF3CD4C}">
      <dgm:prSet phldrT="[Text]" custT="1"/>
      <dgm:spPr/>
      <dgm:t>
        <a:bodyPr/>
        <a:lstStyle/>
        <a:p>
          <a:r>
            <a:rPr lang="en-US" sz="1100" dirty="0"/>
            <a:t>Respond immediately to the patient’s clinical needs, communicate proactively, express empathy, investigate, make changes to improve patient safety and inform patient of  those changes</a:t>
          </a:r>
        </a:p>
      </dgm:t>
    </dgm:pt>
    <dgm:pt modelId="{59703897-D8D9-4D7B-865A-8D5E77257FDE}" type="parTrans" cxnId="{E52313CB-80BD-40F7-A1F7-CA774C0991AB}">
      <dgm:prSet/>
      <dgm:spPr/>
      <dgm:t>
        <a:bodyPr/>
        <a:lstStyle/>
        <a:p>
          <a:endParaRPr lang="en-US"/>
        </a:p>
      </dgm:t>
    </dgm:pt>
    <dgm:pt modelId="{680485FB-16E9-45DA-87F7-19B20F395538}" type="sibTrans" cxnId="{E52313CB-80BD-40F7-A1F7-CA774C0991AB}">
      <dgm:prSet/>
      <dgm:spPr/>
      <dgm:t>
        <a:bodyPr/>
        <a:lstStyle/>
        <a:p>
          <a:endParaRPr lang="en-US"/>
        </a:p>
      </dgm:t>
    </dgm:pt>
    <dgm:pt modelId="{705E4DB6-4BCB-46E3-B61E-27957955ABE4}" type="pres">
      <dgm:prSet presAssocID="{5918B08E-F6D4-4031-B579-87866C590341}" presName="hierChild1" presStyleCnt="0">
        <dgm:presLayoutVars>
          <dgm:chPref val="1"/>
          <dgm:dir/>
          <dgm:animOne val="branch"/>
          <dgm:animLvl val="lvl"/>
          <dgm:resizeHandles/>
        </dgm:presLayoutVars>
      </dgm:prSet>
      <dgm:spPr/>
    </dgm:pt>
    <dgm:pt modelId="{D64DDA0A-D6C0-4FBE-A23B-F3EC2009DCE1}" type="pres">
      <dgm:prSet presAssocID="{2E4C63AD-49ED-4963-8B66-9B72F825B78A}" presName="hierRoot1" presStyleCnt="0"/>
      <dgm:spPr/>
    </dgm:pt>
    <dgm:pt modelId="{189C870F-70F8-4FE0-B9DD-230E6E375A45}" type="pres">
      <dgm:prSet presAssocID="{2E4C63AD-49ED-4963-8B66-9B72F825B78A}" presName="composite" presStyleCnt="0"/>
      <dgm:spPr/>
    </dgm:pt>
    <dgm:pt modelId="{A28195AC-67DB-44A6-B8A4-DC80E49099FF}" type="pres">
      <dgm:prSet presAssocID="{2E4C63AD-49ED-4963-8B66-9B72F825B78A}" presName="background" presStyleLbl="node0" presStyleIdx="0" presStyleCnt="1"/>
      <dgm:spPr/>
    </dgm:pt>
    <dgm:pt modelId="{1A401EEE-D7EF-4C47-A7E6-71E7AB4E5AB8}" type="pres">
      <dgm:prSet presAssocID="{2E4C63AD-49ED-4963-8B66-9B72F825B78A}" presName="text" presStyleLbl="fgAcc0" presStyleIdx="0" presStyleCnt="1" custScaleX="153223" custScaleY="51074">
        <dgm:presLayoutVars>
          <dgm:chPref val="3"/>
        </dgm:presLayoutVars>
      </dgm:prSet>
      <dgm:spPr/>
    </dgm:pt>
    <dgm:pt modelId="{F58FA2A1-F82E-4AB3-BB00-BC5D0C20E0F0}" type="pres">
      <dgm:prSet presAssocID="{2E4C63AD-49ED-4963-8B66-9B72F825B78A}" presName="hierChild2" presStyleCnt="0"/>
      <dgm:spPr/>
    </dgm:pt>
    <dgm:pt modelId="{6B321455-4260-48F0-BC8E-A3474D105F90}" type="pres">
      <dgm:prSet presAssocID="{59703897-D8D9-4D7B-865A-8D5E77257FDE}" presName="Name10" presStyleLbl="parChTrans1D2" presStyleIdx="0" presStyleCnt="1"/>
      <dgm:spPr/>
    </dgm:pt>
    <dgm:pt modelId="{74CDB9D3-E434-4DC3-9C6B-2975A959C281}" type="pres">
      <dgm:prSet presAssocID="{92328303-400C-4DD8-8ED3-E9E3CDF3CD4C}" presName="hierRoot2" presStyleCnt="0"/>
      <dgm:spPr/>
    </dgm:pt>
    <dgm:pt modelId="{335BB7CE-4023-48D6-954F-8CCA9A8BA548}" type="pres">
      <dgm:prSet presAssocID="{92328303-400C-4DD8-8ED3-E9E3CDF3CD4C}" presName="composite2" presStyleCnt="0"/>
      <dgm:spPr/>
    </dgm:pt>
    <dgm:pt modelId="{1D24D218-512C-40EE-8429-C9A3DAA06A05}" type="pres">
      <dgm:prSet presAssocID="{92328303-400C-4DD8-8ED3-E9E3CDF3CD4C}" presName="background2" presStyleLbl="node2" presStyleIdx="0" presStyleCnt="1"/>
      <dgm:spPr/>
    </dgm:pt>
    <dgm:pt modelId="{752B50AC-6DBE-47D4-8BF5-797B4968E2FA}" type="pres">
      <dgm:prSet presAssocID="{92328303-400C-4DD8-8ED3-E9E3CDF3CD4C}" presName="text2" presStyleLbl="fgAcc2" presStyleIdx="0" presStyleCnt="1" custScaleX="317557">
        <dgm:presLayoutVars>
          <dgm:chPref val="3"/>
        </dgm:presLayoutVars>
      </dgm:prSet>
      <dgm:spPr/>
    </dgm:pt>
    <dgm:pt modelId="{1CF2F2C0-00C2-4FAB-BB7A-00E19190B44D}" type="pres">
      <dgm:prSet presAssocID="{92328303-400C-4DD8-8ED3-E9E3CDF3CD4C}" presName="hierChild3" presStyleCnt="0"/>
      <dgm:spPr/>
    </dgm:pt>
    <dgm:pt modelId="{375794EB-0E04-4874-9D76-7A632F3E3C33}" type="pres">
      <dgm:prSet presAssocID="{BD74C7B9-5CCC-4875-9D91-89BC2CE55062}" presName="Name17" presStyleLbl="parChTrans1D3" presStyleIdx="0" presStyleCnt="2"/>
      <dgm:spPr/>
    </dgm:pt>
    <dgm:pt modelId="{13ED111B-96B5-4994-99DE-ED26BAAE533A}" type="pres">
      <dgm:prSet presAssocID="{5A7A4C7F-42E4-4F36-82AA-F54905FE0F81}" presName="hierRoot3" presStyleCnt="0"/>
      <dgm:spPr/>
    </dgm:pt>
    <dgm:pt modelId="{E0F31644-00A1-475C-B922-DD8C58E01D6B}" type="pres">
      <dgm:prSet presAssocID="{5A7A4C7F-42E4-4F36-82AA-F54905FE0F81}" presName="composite3" presStyleCnt="0"/>
      <dgm:spPr/>
    </dgm:pt>
    <dgm:pt modelId="{DCAEF896-FB37-4CC2-A0CF-67AAD734B6AF}" type="pres">
      <dgm:prSet presAssocID="{5A7A4C7F-42E4-4F36-82AA-F54905FE0F81}" presName="background3" presStyleLbl="node3" presStyleIdx="0" presStyleCnt="2"/>
      <dgm:spPr/>
    </dgm:pt>
    <dgm:pt modelId="{D7546E0D-CE51-4B68-A985-FD61FAD25D5E}" type="pres">
      <dgm:prSet presAssocID="{5A7A4C7F-42E4-4F36-82AA-F54905FE0F81}" presName="text3" presStyleLbl="fgAcc3" presStyleIdx="0" presStyleCnt="2">
        <dgm:presLayoutVars>
          <dgm:chPref val="3"/>
        </dgm:presLayoutVars>
      </dgm:prSet>
      <dgm:spPr/>
    </dgm:pt>
    <dgm:pt modelId="{0E3DA7EB-F9F1-4B5F-BBBA-F502E9E5736A}" type="pres">
      <dgm:prSet presAssocID="{5A7A4C7F-42E4-4F36-82AA-F54905FE0F81}" presName="hierChild4" presStyleCnt="0"/>
      <dgm:spPr/>
    </dgm:pt>
    <dgm:pt modelId="{F5AEA26E-C476-4F27-83C1-70CACBB68CE8}" type="pres">
      <dgm:prSet presAssocID="{D1E65682-6F7D-4059-9051-8E0A9EC7AAFF}" presName="Name23" presStyleLbl="parChTrans1D4" presStyleIdx="0" presStyleCnt="2"/>
      <dgm:spPr/>
    </dgm:pt>
    <dgm:pt modelId="{9F41E1CA-C79C-4D6D-B4DE-C451A9CC73C7}" type="pres">
      <dgm:prSet presAssocID="{BCB59EA0-96DB-4E14-A0DE-69695DAF79E0}" presName="hierRoot4" presStyleCnt="0"/>
      <dgm:spPr/>
    </dgm:pt>
    <dgm:pt modelId="{9AF439D2-5EC5-4D8C-B0A7-FD6193DE853D}" type="pres">
      <dgm:prSet presAssocID="{BCB59EA0-96DB-4E14-A0DE-69695DAF79E0}" presName="composite4" presStyleCnt="0"/>
      <dgm:spPr/>
    </dgm:pt>
    <dgm:pt modelId="{C9BA84B0-8632-4CCC-9CB7-CB1160372B5B}" type="pres">
      <dgm:prSet presAssocID="{BCB59EA0-96DB-4E14-A0DE-69695DAF79E0}" presName="background4" presStyleLbl="node4" presStyleIdx="0" presStyleCnt="2"/>
      <dgm:spPr/>
    </dgm:pt>
    <dgm:pt modelId="{CEA6EC83-FAE4-415E-88A9-44992BFD4A95}" type="pres">
      <dgm:prSet presAssocID="{BCB59EA0-96DB-4E14-A0DE-69695DAF79E0}" presName="text4" presStyleLbl="fgAcc4" presStyleIdx="0" presStyleCnt="2">
        <dgm:presLayoutVars>
          <dgm:chPref val="3"/>
        </dgm:presLayoutVars>
      </dgm:prSet>
      <dgm:spPr/>
    </dgm:pt>
    <dgm:pt modelId="{5862C3A9-5BE5-459A-8744-AD79E74F4096}" type="pres">
      <dgm:prSet presAssocID="{BCB59EA0-96DB-4E14-A0DE-69695DAF79E0}" presName="hierChild5" presStyleCnt="0"/>
      <dgm:spPr/>
    </dgm:pt>
    <dgm:pt modelId="{89FEEBC6-A3C3-4DE2-A5BC-2D54A12615CC}" type="pres">
      <dgm:prSet presAssocID="{1E4B1C1A-7358-4596-953A-CCC83FDC917C}" presName="Name17" presStyleLbl="parChTrans1D3" presStyleIdx="1" presStyleCnt="2"/>
      <dgm:spPr/>
    </dgm:pt>
    <dgm:pt modelId="{B5F584C2-C949-4865-9DA9-5D60351E4D20}" type="pres">
      <dgm:prSet presAssocID="{70EA440B-C9B2-49F2-8EF2-78487338F127}" presName="hierRoot3" presStyleCnt="0"/>
      <dgm:spPr/>
    </dgm:pt>
    <dgm:pt modelId="{2A5CCD69-5B99-4715-B852-FA6A6B3DD838}" type="pres">
      <dgm:prSet presAssocID="{70EA440B-C9B2-49F2-8EF2-78487338F127}" presName="composite3" presStyleCnt="0"/>
      <dgm:spPr/>
    </dgm:pt>
    <dgm:pt modelId="{ABD01165-F304-4385-81FF-0407391C9391}" type="pres">
      <dgm:prSet presAssocID="{70EA440B-C9B2-49F2-8EF2-78487338F127}" presName="background3" presStyleLbl="node3" presStyleIdx="1" presStyleCnt="2"/>
      <dgm:spPr/>
    </dgm:pt>
    <dgm:pt modelId="{FCD05424-75BC-4A82-B8CF-F81F36475DCA}" type="pres">
      <dgm:prSet presAssocID="{70EA440B-C9B2-49F2-8EF2-78487338F127}" presName="text3" presStyleLbl="fgAcc3" presStyleIdx="1" presStyleCnt="2">
        <dgm:presLayoutVars>
          <dgm:chPref val="3"/>
        </dgm:presLayoutVars>
      </dgm:prSet>
      <dgm:spPr/>
    </dgm:pt>
    <dgm:pt modelId="{747705F8-E05D-4FD1-8062-A51009AAB945}" type="pres">
      <dgm:prSet presAssocID="{70EA440B-C9B2-49F2-8EF2-78487338F127}" presName="hierChild4" presStyleCnt="0"/>
      <dgm:spPr/>
    </dgm:pt>
    <dgm:pt modelId="{51E7A5CD-660B-453F-A1E0-401131E9BE00}" type="pres">
      <dgm:prSet presAssocID="{C90378D2-FC0B-4A0C-AA8B-82D23DFBE4A7}" presName="Name23" presStyleLbl="parChTrans1D4" presStyleIdx="1" presStyleCnt="2"/>
      <dgm:spPr/>
    </dgm:pt>
    <dgm:pt modelId="{C769B3D2-BDCC-45B6-BDB8-8F8DD4DC8918}" type="pres">
      <dgm:prSet presAssocID="{B2CB55A6-7EBD-4D3D-8BC8-50F27BE8813A}" presName="hierRoot4" presStyleCnt="0"/>
      <dgm:spPr/>
    </dgm:pt>
    <dgm:pt modelId="{486EB12D-67C2-4BD4-9037-D954D99B2D1B}" type="pres">
      <dgm:prSet presAssocID="{B2CB55A6-7EBD-4D3D-8BC8-50F27BE8813A}" presName="composite4" presStyleCnt="0"/>
      <dgm:spPr/>
    </dgm:pt>
    <dgm:pt modelId="{9B897C43-4E0B-43F5-BDEE-C3FBDF585D52}" type="pres">
      <dgm:prSet presAssocID="{B2CB55A6-7EBD-4D3D-8BC8-50F27BE8813A}" presName="background4" presStyleLbl="node4" presStyleIdx="1" presStyleCnt="2"/>
      <dgm:spPr/>
    </dgm:pt>
    <dgm:pt modelId="{0011E083-9C20-4C7D-B609-A8BED45DBB41}" type="pres">
      <dgm:prSet presAssocID="{B2CB55A6-7EBD-4D3D-8BC8-50F27BE8813A}" presName="text4" presStyleLbl="fgAcc4" presStyleIdx="1" presStyleCnt="2">
        <dgm:presLayoutVars>
          <dgm:chPref val="3"/>
        </dgm:presLayoutVars>
      </dgm:prSet>
      <dgm:spPr/>
    </dgm:pt>
    <dgm:pt modelId="{768B427E-CBC5-4AF8-98D7-8B37EC0EA48A}" type="pres">
      <dgm:prSet presAssocID="{B2CB55A6-7EBD-4D3D-8BC8-50F27BE8813A}" presName="hierChild5" presStyleCnt="0"/>
      <dgm:spPr/>
    </dgm:pt>
  </dgm:ptLst>
  <dgm:cxnLst>
    <dgm:cxn modelId="{58528500-67F2-4D35-A118-B49E766690A2}" type="presOf" srcId="{D1E65682-6F7D-4059-9051-8E0A9EC7AAFF}" destId="{F5AEA26E-C476-4F27-83C1-70CACBB68CE8}" srcOrd="0" destOrd="0" presId="urn:microsoft.com/office/officeart/2005/8/layout/hierarchy1"/>
    <dgm:cxn modelId="{7014BA0E-6B0D-40FF-9B65-5ED4F18CD1E7}" type="presOf" srcId="{B2CB55A6-7EBD-4D3D-8BC8-50F27BE8813A}" destId="{0011E083-9C20-4C7D-B609-A8BED45DBB41}" srcOrd="0" destOrd="0" presId="urn:microsoft.com/office/officeart/2005/8/layout/hierarchy1"/>
    <dgm:cxn modelId="{2249F00E-47CF-47B8-BA39-BAE3A12BA420}" type="presOf" srcId="{2E4C63AD-49ED-4963-8B66-9B72F825B78A}" destId="{1A401EEE-D7EF-4C47-A7E6-71E7AB4E5AB8}" srcOrd="0" destOrd="0" presId="urn:microsoft.com/office/officeart/2005/8/layout/hierarchy1"/>
    <dgm:cxn modelId="{F0CA2B11-3B64-45E8-937A-67EADE2A02D7}" srcId="{92328303-400C-4DD8-8ED3-E9E3CDF3CD4C}" destId="{70EA440B-C9B2-49F2-8EF2-78487338F127}" srcOrd="1" destOrd="0" parTransId="{1E4B1C1A-7358-4596-953A-CCC83FDC917C}" sibTransId="{DC704459-CACA-4D5F-A0BD-F2CB68324335}"/>
    <dgm:cxn modelId="{A82E4541-8EC7-4267-9A82-B6017D825AD0}" type="presOf" srcId="{5A7A4C7F-42E4-4F36-82AA-F54905FE0F81}" destId="{D7546E0D-CE51-4B68-A985-FD61FAD25D5E}" srcOrd="0" destOrd="0" presId="urn:microsoft.com/office/officeart/2005/8/layout/hierarchy1"/>
    <dgm:cxn modelId="{26F53A83-94DD-4224-8325-0127D3FF6D02}" srcId="{70EA440B-C9B2-49F2-8EF2-78487338F127}" destId="{B2CB55A6-7EBD-4D3D-8BC8-50F27BE8813A}" srcOrd="0" destOrd="0" parTransId="{C90378D2-FC0B-4A0C-AA8B-82D23DFBE4A7}" sibTransId="{63337C70-1722-4222-94D9-F41DAA06CEF5}"/>
    <dgm:cxn modelId="{FC724588-D201-4FD1-92E4-3DBF1084AEC2}" type="presOf" srcId="{BD74C7B9-5CCC-4875-9D91-89BC2CE55062}" destId="{375794EB-0E04-4874-9D76-7A632F3E3C33}" srcOrd="0" destOrd="0" presId="urn:microsoft.com/office/officeart/2005/8/layout/hierarchy1"/>
    <dgm:cxn modelId="{63C8379E-4396-4F36-B26F-E8C359B9A184}" type="presOf" srcId="{BCB59EA0-96DB-4E14-A0DE-69695DAF79E0}" destId="{CEA6EC83-FAE4-415E-88A9-44992BFD4A95}" srcOrd="0" destOrd="0" presId="urn:microsoft.com/office/officeart/2005/8/layout/hierarchy1"/>
    <dgm:cxn modelId="{F7666DA4-E746-4B64-A427-C17EB4DAAC55}" srcId="{5918B08E-F6D4-4031-B579-87866C590341}" destId="{2E4C63AD-49ED-4963-8B66-9B72F825B78A}" srcOrd="0" destOrd="0" parTransId="{2AA399B1-2A4A-475C-94F0-8D4D15B7FCA4}" sibTransId="{F76F9732-4310-4D20-B92B-739F949CD978}"/>
    <dgm:cxn modelId="{29D191A5-11BB-4C29-B5D4-809B9186FC1C}" type="presOf" srcId="{5918B08E-F6D4-4031-B579-87866C590341}" destId="{705E4DB6-4BCB-46E3-B61E-27957955ABE4}" srcOrd="0" destOrd="0" presId="urn:microsoft.com/office/officeart/2005/8/layout/hierarchy1"/>
    <dgm:cxn modelId="{F8A4D5AE-A47C-4420-95BC-05485D426B1E}" type="presOf" srcId="{70EA440B-C9B2-49F2-8EF2-78487338F127}" destId="{FCD05424-75BC-4A82-B8CF-F81F36475DCA}" srcOrd="0" destOrd="0" presId="urn:microsoft.com/office/officeart/2005/8/layout/hierarchy1"/>
    <dgm:cxn modelId="{2C94C5B9-F83C-4044-9044-9C5E31E972F9}" type="presOf" srcId="{1E4B1C1A-7358-4596-953A-CCC83FDC917C}" destId="{89FEEBC6-A3C3-4DE2-A5BC-2D54A12615CC}" srcOrd="0" destOrd="0" presId="urn:microsoft.com/office/officeart/2005/8/layout/hierarchy1"/>
    <dgm:cxn modelId="{1CAAD6C7-23EB-4DDD-988F-79F967DFB239}" srcId="{5A7A4C7F-42E4-4F36-82AA-F54905FE0F81}" destId="{BCB59EA0-96DB-4E14-A0DE-69695DAF79E0}" srcOrd="0" destOrd="0" parTransId="{D1E65682-6F7D-4059-9051-8E0A9EC7AAFF}" sibTransId="{34547B49-E6D0-48DD-BC03-983DC78A10D9}"/>
    <dgm:cxn modelId="{DF8390CA-3EC9-484B-87A9-6ABDE541DDCC}" srcId="{92328303-400C-4DD8-8ED3-E9E3CDF3CD4C}" destId="{5A7A4C7F-42E4-4F36-82AA-F54905FE0F81}" srcOrd="0" destOrd="0" parTransId="{BD74C7B9-5CCC-4875-9D91-89BC2CE55062}" sibTransId="{E9040CE4-2165-4048-94B6-91DB8C3928F4}"/>
    <dgm:cxn modelId="{E52313CB-80BD-40F7-A1F7-CA774C0991AB}" srcId="{2E4C63AD-49ED-4963-8B66-9B72F825B78A}" destId="{92328303-400C-4DD8-8ED3-E9E3CDF3CD4C}" srcOrd="0" destOrd="0" parTransId="{59703897-D8D9-4D7B-865A-8D5E77257FDE}" sibTransId="{680485FB-16E9-45DA-87F7-19B20F395538}"/>
    <dgm:cxn modelId="{9BFE9FCC-BDB7-4CB0-910B-826148B3DAAD}" type="presOf" srcId="{92328303-400C-4DD8-8ED3-E9E3CDF3CD4C}" destId="{752B50AC-6DBE-47D4-8BF5-797B4968E2FA}" srcOrd="0" destOrd="0" presId="urn:microsoft.com/office/officeart/2005/8/layout/hierarchy1"/>
    <dgm:cxn modelId="{DF979DD4-DA3A-42F7-B69B-C81FD7FDC666}" type="presOf" srcId="{C90378D2-FC0B-4A0C-AA8B-82D23DFBE4A7}" destId="{51E7A5CD-660B-453F-A1E0-401131E9BE00}" srcOrd="0" destOrd="0" presId="urn:microsoft.com/office/officeart/2005/8/layout/hierarchy1"/>
    <dgm:cxn modelId="{36D5E6F2-645A-43B9-A6B8-102ADFC1E87F}" type="presOf" srcId="{59703897-D8D9-4D7B-865A-8D5E77257FDE}" destId="{6B321455-4260-48F0-BC8E-A3474D105F90}" srcOrd="0" destOrd="0" presId="urn:microsoft.com/office/officeart/2005/8/layout/hierarchy1"/>
    <dgm:cxn modelId="{B87B15CD-9C53-4AC6-A2E6-A4FB3F77062D}" type="presParOf" srcId="{705E4DB6-4BCB-46E3-B61E-27957955ABE4}" destId="{D64DDA0A-D6C0-4FBE-A23B-F3EC2009DCE1}" srcOrd="0" destOrd="0" presId="urn:microsoft.com/office/officeart/2005/8/layout/hierarchy1"/>
    <dgm:cxn modelId="{59F664CA-CA78-4FE3-B3F5-42766C158639}" type="presParOf" srcId="{D64DDA0A-D6C0-4FBE-A23B-F3EC2009DCE1}" destId="{189C870F-70F8-4FE0-B9DD-230E6E375A45}" srcOrd="0" destOrd="0" presId="urn:microsoft.com/office/officeart/2005/8/layout/hierarchy1"/>
    <dgm:cxn modelId="{2ECEAF1C-91C8-4963-AE27-0E145772370F}" type="presParOf" srcId="{189C870F-70F8-4FE0-B9DD-230E6E375A45}" destId="{A28195AC-67DB-44A6-B8A4-DC80E49099FF}" srcOrd="0" destOrd="0" presId="urn:microsoft.com/office/officeart/2005/8/layout/hierarchy1"/>
    <dgm:cxn modelId="{F40A2385-4034-4D82-A8E1-6A131EF29A64}" type="presParOf" srcId="{189C870F-70F8-4FE0-B9DD-230E6E375A45}" destId="{1A401EEE-D7EF-4C47-A7E6-71E7AB4E5AB8}" srcOrd="1" destOrd="0" presId="urn:microsoft.com/office/officeart/2005/8/layout/hierarchy1"/>
    <dgm:cxn modelId="{7DDE3F6E-4C65-42E6-8B9B-4DABDA9E8106}" type="presParOf" srcId="{D64DDA0A-D6C0-4FBE-A23B-F3EC2009DCE1}" destId="{F58FA2A1-F82E-4AB3-BB00-BC5D0C20E0F0}" srcOrd="1" destOrd="0" presId="urn:microsoft.com/office/officeart/2005/8/layout/hierarchy1"/>
    <dgm:cxn modelId="{E6D33037-7CC1-4D5E-BED3-14FA63FDCC70}" type="presParOf" srcId="{F58FA2A1-F82E-4AB3-BB00-BC5D0C20E0F0}" destId="{6B321455-4260-48F0-BC8E-A3474D105F90}" srcOrd="0" destOrd="0" presId="urn:microsoft.com/office/officeart/2005/8/layout/hierarchy1"/>
    <dgm:cxn modelId="{2EB74AA8-4552-4F8D-8768-7446D64E940C}" type="presParOf" srcId="{F58FA2A1-F82E-4AB3-BB00-BC5D0C20E0F0}" destId="{74CDB9D3-E434-4DC3-9C6B-2975A959C281}" srcOrd="1" destOrd="0" presId="urn:microsoft.com/office/officeart/2005/8/layout/hierarchy1"/>
    <dgm:cxn modelId="{8658567A-EBC7-41E5-9F07-7E714DB7BB6F}" type="presParOf" srcId="{74CDB9D3-E434-4DC3-9C6B-2975A959C281}" destId="{335BB7CE-4023-48D6-954F-8CCA9A8BA548}" srcOrd="0" destOrd="0" presId="urn:microsoft.com/office/officeart/2005/8/layout/hierarchy1"/>
    <dgm:cxn modelId="{403933B5-9FDE-48E7-98AA-5F3EF8FBDBB3}" type="presParOf" srcId="{335BB7CE-4023-48D6-954F-8CCA9A8BA548}" destId="{1D24D218-512C-40EE-8429-C9A3DAA06A05}" srcOrd="0" destOrd="0" presId="urn:microsoft.com/office/officeart/2005/8/layout/hierarchy1"/>
    <dgm:cxn modelId="{1B34CCCE-3EC3-4469-91A5-553FF3FA17BD}" type="presParOf" srcId="{335BB7CE-4023-48D6-954F-8CCA9A8BA548}" destId="{752B50AC-6DBE-47D4-8BF5-797B4968E2FA}" srcOrd="1" destOrd="0" presId="urn:microsoft.com/office/officeart/2005/8/layout/hierarchy1"/>
    <dgm:cxn modelId="{BF0C641A-841E-4261-8FB8-4A94E68B0BC7}" type="presParOf" srcId="{74CDB9D3-E434-4DC3-9C6B-2975A959C281}" destId="{1CF2F2C0-00C2-4FAB-BB7A-00E19190B44D}" srcOrd="1" destOrd="0" presId="urn:microsoft.com/office/officeart/2005/8/layout/hierarchy1"/>
    <dgm:cxn modelId="{123E16E2-9645-4A08-AE61-55757C0F9800}" type="presParOf" srcId="{1CF2F2C0-00C2-4FAB-BB7A-00E19190B44D}" destId="{375794EB-0E04-4874-9D76-7A632F3E3C33}" srcOrd="0" destOrd="0" presId="urn:microsoft.com/office/officeart/2005/8/layout/hierarchy1"/>
    <dgm:cxn modelId="{F8E2C4A2-6A0F-4AC7-8911-47011CD8EC72}" type="presParOf" srcId="{1CF2F2C0-00C2-4FAB-BB7A-00E19190B44D}" destId="{13ED111B-96B5-4994-99DE-ED26BAAE533A}" srcOrd="1" destOrd="0" presId="urn:microsoft.com/office/officeart/2005/8/layout/hierarchy1"/>
    <dgm:cxn modelId="{E3DDC5BF-3D63-4958-A213-E18DFF2DDE74}" type="presParOf" srcId="{13ED111B-96B5-4994-99DE-ED26BAAE533A}" destId="{E0F31644-00A1-475C-B922-DD8C58E01D6B}" srcOrd="0" destOrd="0" presId="urn:microsoft.com/office/officeart/2005/8/layout/hierarchy1"/>
    <dgm:cxn modelId="{AC71751A-9E83-4C18-953C-BEA8D6C6BD1B}" type="presParOf" srcId="{E0F31644-00A1-475C-B922-DD8C58E01D6B}" destId="{DCAEF896-FB37-4CC2-A0CF-67AAD734B6AF}" srcOrd="0" destOrd="0" presId="urn:microsoft.com/office/officeart/2005/8/layout/hierarchy1"/>
    <dgm:cxn modelId="{19D3CCFD-F4BC-4F0C-BDF5-862BDC7A2F0B}" type="presParOf" srcId="{E0F31644-00A1-475C-B922-DD8C58E01D6B}" destId="{D7546E0D-CE51-4B68-A985-FD61FAD25D5E}" srcOrd="1" destOrd="0" presId="urn:microsoft.com/office/officeart/2005/8/layout/hierarchy1"/>
    <dgm:cxn modelId="{76EE4AF3-E0E2-48C3-A184-FB72EF8ECB5B}" type="presParOf" srcId="{13ED111B-96B5-4994-99DE-ED26BAAE533A}" destId="{0E3DA7EB-F9F1-4B5F-BBBA-F502E9E5736A}" srcOrd="1" destOrd="0" presId="urn:microsoft.com/office/officeart/2005/8/layout/hierarchy1"/>
    <dgm:cxn modelId="{4F2DBDFD-E522-4490-A3C0-8154A9DF3CBD}" type="presParOf" srcId="{0E3DA7EB-F9F1-4B5F-BBBA-F502E9E5736A}" destId="{F5AEA26E-C476-4F27-83C1-70CACBB68CE8}" srcOrd="0" destOrd="0" presId="urn:microsoft.com/office/officeart/2005/8/layout/hierarchy1"/>
    <dgm:cxn modelId="{EF8AEBD9-828B-4400-8095-37299B0825DD}" type="presParOf" srcId="{0E3DA7EB-F9F1-4B5F-BBBA-F502E9E5736A}" destId="{9F41E1CA-C79C-4D6D-B4DE-C451A9CC73C7}" srcOrd="1" destOrd="0" presId="urn:microsoft.com/office/officeart/2005/8/layout/hierarchy1"/>
    <dgm:cxn modelId="{0A2FB081-D366-479C-A370-96F4EB9D9C32}" type="presParOf" srcId="{9F41E1CA-C79C-4D6D-B4DE-C451A9CC73C7}" destId="{9AF439D2-5EC5-4D8C-B0A7-FD6193DE853D}" srcOrd="0" destOrd="0" presId="urn:microsoft.com/office/officeart/2005/8/layout/hierarchy1"/>
    <dgm:cxn modelId="{5DCFA915-7853-48B7-B6FA-2DF35CFBA8B4}" type="presParOf" srcId="{9AF439D2-5EC5-4D8C-B0A7-FD6193DE853D}" destId="{C9BA84B0-8632-4CCC-9CB7-CB1160372B5B}" srcOrd="0" destOrd="0" presId="urn:microsoft.com/office/officeart/2005/8/layout/hierarchy1"/>
    <dgm:cxn modelId="{B0707C73-A813-4F7D-B61E-060C9E33158C}" type="presParOf" srcId="{9AF439D2-5EC5-4D8C-B0A7-FD6193DE853D}" destId="{CEA6EC83-FAE4-415E-88A9-44992BFD4A95}" srcOrd="1" destOrd="0" presId="urn:microsoft.com/office/officeart/2005/8/layout/hierarchy1"/>
    <dgm:cxn modelId="{D8BE401B-005A-44BF-BDB7-6B480A923B39}" type="presParOf" srcId="{9F41E1CA-C79C-4D6D-B4DE-C451A9CC73C7}" destId="{5862C3A9-5BE5-459A-8744-AD79E74F4096}" srcOrd="1" destOrd="0" presId="urn:microsoft.com/office/officeart/2005/8/layout/hierarchy1"/>
    <dgm:cxn modelId="{9419F934-4B9D-4C23-83FE-3F1B61524AE3}" type="presParOf" srcId="{1CF2F2C0-00C2-4FAB-BB7A-00E19190B44D}" destId="{89FEEBC6-A3C3-4DE2-A5BC-2D54A12615CC}" srcOrd="2" destOrd="0" presId="urn:microsoft.com/office/officeart/2005/8/layout/hierarchy1"/>
    <dgm:cxn modelId="{22113FD4-6BE9-4ACD-B93D-097E680415DE}" type="presParOf" srcId="{1CF2F2C0-00C2-4FAB-BB7A-00E19190B44D}" destId="{B5F584C2-C949-4865-9DA9-5D60351E4D20}" srcOrd="3" destOrd="0" presId="urn:microsoft.com/office/officeart/2005/8/layout/hierarchy1"/>
    <dgm:cxn modelId="{52E50A2B-FFB6-4EC0-A17B-6010EC84BD30}" type="presParOf" srcId="{B5F584C2-C949-4865-9DA9-5D60351E4D20}" destId="{2A5CCD69-5B99-4715-B852-FA6A6B3DD838}" srcOrd="0" destOrd="0" presId="urn:microsoft.com/office/officeart/2005/8/layout/hierarchy1"/>
    <dgm:cxn modelId="{D5BC1676-1EE7-4CDA-B743-7904B59DEC9D}" type="presParOf" srcId="{2A5CCD69-5B99-4715-B852-FA6A6B3DD838}" destId="{ABD01165-F304-4385-81FF-0407391C9391}" srcOrd="0" destOrd="0" presId="urn:microsoft.com/office/officeart/2005/8/layout/hierarchy1"/>
    <dgm:cxn modelId="{B491EDA3-C61F-4614-8FA1-00FD3883CCDE}" type="presParOf" srcId="{2A5CCD69-5B99-4715-B852-FA6A6B3DD838}" destId="{FCD05424-75BC-4A82-B8CF-F81F36475DCA}" srcOrd="1" destOrd="0" presId="urn:microsoft.com/office/officeart/2005/8/layout/hierarchy1"/>
    <dgm:cxn modelId="{A7AC2225-B045-4071-A93C-CA8BDB166EC7}" type="presParOf" srcId="{B5F584C2-C949-4865-9DA9-5D60351E4D20}" destId="{747705F8-E05D-4FD1-8062-A51009AAB945}" srcOrd="1" destOrd="0" presId="urn:microsoft.com/office/officeart/2005/8/layout/hierarchy1"/>
    <dgm:cxn modelId="{45673FCC-9523-47B4-BBFD-6D020BE4E944}" type="presParOf" srcId="{747705F8-E05D-4FD1-8062-A51009AAB945}" destId="{51E7A5CD-660B-453F-A1E0-401131E9BE00}" srcOrd="0" destOrd="0" presId="urn:microsoft.com/office/officeart/2005/8/layout/hierarchy1"/>
    <dgm:cxn modelId="{9E4DEB91-2935-469B-9BE0-CAF58413F21F}" type="presParOf" srcId="{747705F8-E05D-4FD1-8062-A51009AAB945}" destId="{C769B3D2-BDCC-45B6-BDB8-8F8DD4DC8918}" srcOrd="1" destOrd="0" presId="urn:microsoft.com/office/officeart/2005/8/layout/hierarchy1"/>
    <dgm:cxn modelId="{A1B94C26-44B3-434A-AB30-AEE1ACED9CC4}" type="presParOf" srcId="{C769B3D2-BDCC-45B6-BDB8-8F8DD4DC8918}" destId="{486EB12D-67C2-4BD4-9037-D954D99B2D1B}" srcOrd="0" destOrd="0" presId="urn:microsoft.com/office/officeart/2005/8/layout/hierarchy1"/>
    <dgm:cxn modelId="{9D238CE4-75D9-48C8-8493-1518115E3E8F}" type="presParOf" srcId="{486EB12D-67C2-4BD4-9037-D954D99B2D1B}" destId="{9B897C43-4E0B-43F5-BDEE-C3FBDF585D52}" srcOrd="0" destOrd="0" presId="urn:microsoft.com/office/officeart/2005/8/layout/hierarchy1"/>
    <dgm:cxn modelId="{3686EC44-80E2-4E18-A35D-2826176C876B}" type="presParOf" srcId="{486EB12D-67C2-4BD4-9037-D954D99B2D1B}" destId="{0011E083-9C20-4C7D-B609-A8BED45DBB41}" srcOrd="1" destOrd="0" presId="urn:microsoft.com/office/officeart/2005/8/layout/hierarchy1"/>
    <dgm:cxn modelId="{D3D00D4B-CE7B-4BC6-9D0D-8C0F1C8B8BA3}" type="presParOf" srcId="{C769B3D2-BDCC-45B6-BDB8-8F8DD4DC8918}" destId="{768B427E-CBC5-4AF8-98D7-8B37EC0EA48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79F115C-99D5-44FC-A2A6-7E210F970B5B}" type="doc">
      <dgm:prSet loTypeId="urn:microsoft.com/office/officeart/2011/layout/InterconnectedBlockProcess" loCatId="process" qsTypeId="urn:microsoft.com/office/officeart/2005/8/quickstyle/simple1" qsCatId="simple" csTypeId="urn:microsoft.com/office/officeart/2005/8/colors/colorful4" csCatId="colorful" phldr="1"/>
      <dgm:spPr/>
      <dgm:t>
        <a:bodyPr/>
        <a:lstStyle/>
        <a:p>
          <a:endParaRPr lang="en-US"/>
        </a:p>
      </dgm:t>
    </dgm:pt>
    <dgm:pt modelId="{30B67644-10D4-42FE-96CA-819C15D7D042}">
      <dgm:prSet phldrT="[Text]" custT="1"/>
      <dgm:spPr/>
      <dgm:t>
        <a:bodyPr/>
        <a:lstStyle/>
        <a:p>
          <a:r>
            <a:rPr lang="en-US" sz="2000" dirty="0"/>
            <a:t>24-48 hours</a:t>
          </a:r>
        </a:p>
      </dgm:t>
    </dgm:pt>
    <dgm:pt modelId="{8445F26C-285B-4FE6-8C8A-D8CC55FC4E41}" type="parTrans" cxnId="{0085B0A5-0A0D-4B8D-B0A1-F8FE1B8348F2}">
      <dgm:prSet/>
      <dgm:spPr/>
      <dgm:t>
        <a:bodyPr/>
        <a:lstStyle/>
        <a:p>
          <a:endParaRPr lang="en-US"/>
        </a:p>
      </dgm:t>
    </dgm:pt>
    <dgm:pt modelId="{ED6BB2C3-A4EA-471A-96DC-A85686AC9233}" type="sibTrans" cxnId="{0085B0A5-0A0D-4B8D-B0A1-F8FE1B8348F2}">
      <dgm:prSet/>
      <dgm:spPr/>
      <dgm:t>
        <a:bodyPr/>
        <a:lstStyle/>
        <a:p>
          <a:endParaRPr lang="en-US"/>
        </a:p>
      </dgm:t>
    </dgm:pt>
    <dgm:pt modelId="{30929906-EBBA-4DAA-A8B0-CE60CB7B796C}">
      <dgm:prSet phldrT="[Text]" custT="1"/>
      <dgm:spPr/>
      <dgm:t>
        <a:bodyPr/>
        <a:lstStyle/>
        <a:p>
          <a:pPr algn="l">
            <a:buFont typeface="Arial" panose="020B0604020202020204" pitchFamily="34" charset="0"/>
            <a:buChar char="•"/>
          </a:pPr>
          <a:r>
            <a:rPr lang="en-US" sz="1600"/>
            <a:t>Patient Safety Alerted</a:t>
          </a:r>
        </a:p>
        <a:p>
          <a:pPr algn="l">
            <a:buFont typeface="Arial" panose="020B0604020202020204" pitchFamily="34" charset="0"/>
            <a:buChar char="•"/>
          </a:pPr>
          <a:r>
            <a:rPr lang="en-US" sz="1600"/>
            <a:t>Support services for providers and patients launched</a:t>
          </a:r>
        </a:p>
        <a:p>
          <a:pPr algn="l">
            <a:buFont typeface="Arial" panose="020B0604020202020204" pitchFamily="34" charset="0"/>
            <a:buChar char="•"/>
          </a:pPr>
          <a:r>
            <a:rPr lang="en-US" sz="1600"/>
            <a:t>Discussion with patient regarding error and known facts</a:t>
          </a:r>
        </a:p>
        <a:p>
          <a:pPr algn="l">
            <a:buNone/>
          </a:pPr>
          <a:r>
            <a:rPr lang="en-US" sz="1600" b="1"/>
            <a:t>(1,2)</a:t>
          </a:r>
        </a:p>
      </dgm:t>
    </dgm:pt>
    <dgm:pt modelId="{3FE4AF2F-FDB3-46F4-B036-65928A2ADE69}" type="parTrans" cxnId="{7601FDEC-7A65-412D-8A78-6161FFD62382}">
      <dgm:prSet/>
      <dgm:spPr/>
      <dgm:t>
        <a:bodyPr/>
        <a:lstStyle/>
        <a:p>
          <a:endParaRPr lang="en-US"/>
        </a:p>
      </dgm:t>
    </dgm:pt>
    <dgm:pt modelId="{337E0F73-0427-4E33-9432-671F2DA0BD0D}" type="sibTrans" cxnId="{7601FDEC-7A65-412D-8A78-6161FFD62382}">
      <dgm:prSet/>
      <dgm:spPr/>
      <dgm:t>
        <a:bodyPr/>
        <a:lstStyle/>
        <a:p>
          <a:endParaRPr lang="en-US"/>
        </a:p>
      </dgm:t>
    </dgm:pt>
    <dgm:pt modelId="{0088C757-24D1-4235-98F8-068E0F9AC935}">
      <dgm:prSet phldrT="[Text]" custT="1"/>
      <dgm:spPr/>
      <dgm:t>
        <a:bodyPr/>
        <a:lstStyle/>
        <a:p>
          <a:r>
            <a:rPr lang="en-US" sz="2000" dirty="0"/>
            <a:t>2-4 weeks</a:t>
          </a:r>
        </a:p>
      </dgm:t>
    </dgm:pt>
    <dgm:pt modelId="{AD18418D-3B65-4EAB-878A-B189C061B158}" type="parTrans" cxnId="{4182D7E5-2764-4BB8-BD23-AF47E83E22A0}">
      <dgm:prSet/>
      <dgm:spPr/>
      <dgm:t>
        <a:bodyPr/>
        <a:lstStyle/>
        <a:p>
          <a:endParaRPr lang="en-US"/>
        </a:p>
      </dgm:t>
    </dgm:pt>
    <dgm:pt modelId="{F1CE5F41-FE90-4069-9AED-4CA49EFEE84B}" type="sibTrans" cxnId="{4182D7E5-2764-4BB8-BD23-AF47E83E22A0}">
      <dgm:prSet/>
      <dgm:spPr/>
      <dgm:t>
        <a:bodyPr/>
        <a:lstStyle/>
        <a:p>
          <a:endParaRPr lang="en-US"/>
        </a:p>
      </dgm:t>
    </dgm:pt>
    <dgm:pt modelId="{5021CA12-B158-4EE5-9BF1-D7EDFB3B50CF}">
      <dgm:prSet phldrT="[Text]" custT="1"/>
      <dgm:spPr/>
      <dgm:t>
        <a:bodyPr/>
        <a:lstStyle/>
        <a:p>
          <a:pPr algn="l"/>
          <a:r>
            <a:rPr lang="en-US" sz="1600" dirty="0"/>
            <a:t>Internal investigation takes place</a:t>
          </a:r>
        </a:p>
        <a:p>
          <a:pPr algn="l"/>
          <a:r>
            <a:rPr lang="en-US" sz="1600" dirty="0"/>
            <a:t>Patient Safety and Patient Relations maintain contact with providers and patients respectively</a:t>
          </a:r>
        </a:p>
        <a:p>
          <a:pPr algn="l"/>
          <a:r>
            <a:rPr lang="en-US" sz="1600" b="1" dirty="0"/>
            <a:t>(3)</a:t>
          </a:r>
        </a:p>
      </dgm:t>
    </dgm:pt>
    <dgm:pt modelId="{4C9A70FE-BCEE-4136-9BE5-8DBC401E21F3}" type="parTrans" cxnId="{B9C30501-A143-47DB-BF07-77590589A907}">
      <dgm:prSet/>
      <dgm:spPr/>
      <dgm:t>
        <a:bodyPr/>
        <a:lstStyle/>
        <a:p>
          <a:endParaRPr lang="en-US"/>
        </a:p>
      </dgm:t>
    </dgm:pt>
    <dgm:pt modelId="{761F51D6-9736-4F82-AFC6-A2023237F272}" type="sibTrans" cxnId="{B9C30501-A143-47DB-BF07-77590589A907}">
      <dgm:prSet/>
      <dgm:spPr/>
      <dgm:t>
        <a:bodyPr/>
        <a:lstStyle/>
        <a:p>
          <a:endParaRPr lang="en-US"/>
        </a:p>
      </dgm:t>
    </dgm:pt>
    <dgm:pt modelId="{AEE7A568-79B4-4D68-923B-A49249DD0CE5}">
      <dgm:prSet phldrT="[Text]" custT="1"/>
      <dgm:spPr/>
      <dgm:t>
        <a:bodyPr/>
        <a:lstStyle/>
        <a:p>
          <a:r>
            <a:rPr lang="en-US" sz="2000" dirty="0"/>
            <a:t>2-5 months</a:t>
          </a:r>
        </a:p>
      </dgm:t>
    </dgm:pt>
    <dgm:pt modelId="{E18AE399-A625-4C55-8C2B-2FBE45438743}" type="parTrans" cxnId="{BB6451CB-9F7A-45C7-A89D-BF0579421BD2}">
      <dgm:prSet/>
      <dgm:spPr/>
      <dgm:t>
        <a:bodyPr/>
        <a:lstStyle/>
        <a:p>
          <a:endParaRPr lang="en-US"/>
        </a:p>
      </dgm:t>
    </dgm:pt>
    <dgm:pt modelId="{0AA597B3-561D-4884-8CC5-F13B968639A4}" type="sibTrans" cxnId="{BB6451CB-9F7A-45C7-A89D-BF0579421BD2}">
      <dgm:prSet/>
      <dgm:spPr/>
      <dgm:t>
        <a:bodyPr/>
        <a:lstStyle/>
        <a:p>
          <a:endParaRPr lang="en-US"/>
        </a:p>
      </dgm:t>
    </dgm:pt>
    <dgm:pt modelId="{F1E166BF-387E-431A-9871-F974801C05A9}">
      <dgm:prSet phldrT="[Text]" custT="1"/>
      <dgm:spPr/>
      <dgm:t>
        <a:bodyPr/>
        <a:lstStyle/>
        <a:p>
          <a:pPr algn="l"/>
          <a:r>
            <a:rPr lang="en-US" sz="1600" dirty="0"/>
            <a:t>Insurer reviews case and develops offer parameters</a:t>
          </a:r>
        </a:p>
        <a:p>
          <a:pPr algn="l"/>
          <a:r>
            <a:rPr lang="en-US" sz="1600" dirty="0"/>
            <a:t>Provider/System Allocation by insurer</a:t>
          </a:r>
        </a:p>
        <a:p>
          <a:pPr algn="l"/>
          <a:r>
            <a:rPr lang="en-US" sz="1600" dirty="0"/>
            <a:t>Insurer invites patient to </a:t>
          </a:r>
          <a:r>
            <a:rPr lang="en-US" sz="1600" dirty="0" err="1"/>
            <a:t>CARe</a:t>
          </a:r>
          <a:r>
            <a:rPr lang="en-US" sz="1600" dirty="0"/>
            <a:t> Initial Meeting; recommends that counsel also attend</a:t>
          </a:r>
        </a:p>
        <a:p>
          <a:pPr algn="l"/>
          <a:r>
            <a:rPr lang="en-US" sz="1600" dirty="0"/>
            <a:t>Lessons learned implemented at site</a:t>
          </a:r>
        </a:p>
        <a:p>
          <a:pPr algn="l"/>
          <a:r>
            <a:rPr lang="en-US" sz="1600" b="1" dirty="0"/>
            <a:t>(6,7,8,9)</a:t>
          </a:r>
        </a:p>
      </dgm:t>
    </dgm:pt>
    <dgm:pt modelId="{53475C97-E8EF-4F8E-925B-FB456B4765D9}" type="parTrans" cxnId="{A0515852-345C-4979-9844-D8887B22D001}">
      <dgm:prSet/>
      <dgm:spPr/>
      <dgm:t>
        <a:bodyPr/>
        <a:lstStyle/>
        <a:p>
          <a:endParaRPr lang="en-US"/>
        </a:p>
      </dgm:t>
    </dgm:pt>
    <dgm:pt modelId="{631426E8-5C8C-4ED8-B944-A818C0FBE58B}" type="sibTrans" cxnId="{A0515852-345C-4979-9844-D8887B22D001}">
      <dgm:prSet/>
      <dgm:spPr/>
      <dgm:t>
        <a:bodyPr/>
        <a:lstStyle/>
        <a:p>
          <a:endParaRPr lang="en-US"/>
        </a:p>
      </dgm:t>
    </dgm:pt>
    <dgm:pt modelId="{CCC4934E-DEC9-431D-B0D8-F98C25BF7FB1}">
      <dgm:prSet phldrT="[Text]" custT="1"/>
      <dgm:spPr/>
      <dgm:t>
        <a:bodyPr/>
        <a:lstStyle/>
        <a:p>
          <a:r>
            <a:rPr lang="en-US" sz="2000" dirty="0"/>
            <a:t>1-3 months</a:t>
          </a:r>
        </a:p>
      </dgm:t>
    </dgm:pt>
    <dgm:pt modelId="{665F2911-3A8D-40A5-8073-C6CB8451EBF2}" type="parTrans" cxnId="{8BC8D910-234D-4067-A48F-4CDAAB31E77F}">
      <dgm:prSet/>
      <dgm:spPr/>
      <dgm:t>
        <a:bodyPr/>
        <a:lstStyle/>
        <a:p>
          <a:endParaRPr lang="en-US"/>
        </a:p>
      </dgm:t>
    </dgm:pt>
    <dgm:pt modelId="{F81DF9F5-EFF9-4ECA-86C0-1C234976485F}" type="sibTrans" cxnId="{8BC8D910-234D-4067-A48F-4CDAAB31E77F}">
      <dgm:prSet/>
      <dgm:spPr/>
      <dgm:t>
        <a:bodyPr/>
        <a:lstStyle/>
        <a:p>
          <a:endParaRPr lang="en-US"/>
        </a:p>
      </dgm:t>
    </dgm:pt>
    <dgm:pt modelId="{41CE1C74-8D27-4D1A-BF62-73F997F9E5C2}">
      <dgm:prSet custT="1"/>
      <dgm:spPr/>
      <dgm:t>
        <a:bodyPr/>
        <a:lstStyle/>
        <a:p>
          <a:pPr algn="l"/>
          <a:r>
            <a:rPr lang="en-US" sz="1600"/>
            <a:t>Determination of </a:t>
          </a:r>
          <a:r>
            <a:rPr lang="en-US" sz="1600" err="1"/>
            <a:t>CARe</a:t>
          </a:r>
          <a:r>
            <a:rPr lang="en-US" sz="1600"/>
            <a:t> criteria fit</a:t>
          </a:r>
        </a:p>
        <a:p>
          <a:pPr algn="l"/>
          <a:r>
            <a:rPr lang="en-US" sz="1600"/>
            <a:t>Providers, Chiefs, and Directors consulted</a:t>
          </a:r>
        </a:p>
        <a:p>
          <a:pPr algn="l"/>
          <a:r>
            <a:rPr lang="en-US" sz="1600"/>
            <a:t>Team huddle; designee conducts Initial </a:t>
          </a:r>
          <a:r>
            <a:rPr lang="en-US" sz="1600" err="1"/>
            <a:t>CARe</a:t>
          </a:r>
          <a:r>
            <a:rPr lang="en-US" sz="1600"/>
            <a:t> Communication with the patient; connects them to Insurer for record release</a:t>
          </a:r>
        </a:p>
        <a:p>
          <a:pPr algn="l"/>
          <a:r>
            <a:rPr lang="en-US" sz="1600" b="1"/>
            <a:t>(4,5)</a:t>
          </a:r>
        </a:p>
      </dgm:t>
    </dgm:pt>
    <dgm:pt modelId="{28A03696-B102-4200-8BB6-8D77884ACA1F}" type="parTrans" cxnId="{B3BBBECC-7D30-44CC-8956-14137F670FF1}">
      <dgm:prSet/>
      <dgm:spPr/>
      <dgm:t>
        <a:bodyPr/>
        <a:lstStyle/>
        <a:p>
          <a:endParaRPr lang="en-US"/>
        </a:p>
      </dgm:t>
    </dgm:pt>
    <dgm:pt modelId="{843B51A7-5BD7-48C0-B6A3-CEBE83B22CFB}" type="sibTrans" cxnId="{B3BBBECC-7D30-44CC-8956-14137F670FF1}">
      <dgm:prSet/>
      <dgm:spPr/>
      <dgm:t>
        <a:bodyPr/>
        <a:lstStyle/>
        <a:p>
          <a:endParaRPr lang="en-US"/>
        </a:p>
      </dgm:t>
    </dgm:pt>
    <dgm:pt modelId="{F01B0081-4CF5-4F23-9A87-9B663B4E762B}">
      <dgm:prSet phldrT="[Text]" custT="1"/>
      <dgm:spPr/>
      <dgm:t>
        <a:bodyPr/>
        <a:lstStyle/>
        <a:p>
          <a:r>
            <a:rPr lang="en-US" sz="2000" dirty="0"/>
            <a:t>3-6+ months</a:t>
          </a:r>
        </a:p>
      </dgm:t>
    </dgm:pt>
    <dgm:pt modelId="{0E55F3F5-07EC-46DC-9814-D423B9B27F97}" type="parTrans" cxnId="{BFC617CE-67E0-4646-9914-99B553DCAD55}">
      <dgm:prSet/>
      <dgm:spPr/>
      <dgm:t>
        <a:bodyPr/>
        <a:lstStyle/>
        <a:p>
          <a:endParaRPr lang="en-US"/>
        </a:p>
      </dgm:t>
    </dgm:pt>
    <dgm:pt modelId="{CC619208-2C23-4EF8-84FE-38BD1A854F83}" type="sibTrans" cxnId="{BFC617CE-67E0-4646-9914-99B553DCAD55}">
      <dgm:prSet/>
      <dgm:spPr/>
      <dgm:t>
        <a:bodyPr/>
        <a:lstStyle/>
        <a:p>
          <a:endParaRPr lang="en-US"/>
        </a:p>
      </dgm:t>
    </dgm:pt>
    <dgm:pt modelId="{F189DC3F-A026-43A3-9D2F-90CCFCD54DF3}">
      <dgm:prSet custT="1"/>
      <dgm:spPr/>
      <dgm:t>
        <a:bodyPr/>
        <a:lstStyle/>
        <a:p>
          <a:pPr algn="l"/>
          <a:r>
            <a:rPr lang="en-US" sz="1600" dirty="0"/>
            <a:t>Initial meeting with insurers, providers, patient safety staff, patient, counsel, and other parties. </a:t>
          </a:r>
        </a:p>
        <a:p>
          <a:pPr algn="l"/>
          <a:r>
            <a:rPr lang="en-US" sz="1600" dirty="0"/>
            <a:t>Additional meetings occur as necessary.</a:t>
          </a:r>
        </a:p>
        <a:p>
          <a:pPr algn="l"/>
          <a:r>
            <a:rPr lang="en-US" sz="1600" dirty="0"/>
            <a:t>Final offer to patient made and accepted or rejected. </a:t>
          </a:r>
        </a:p>
        <a:p>
          <a:pPr algn="l"/>
          <a:r>
            <a:rPr lang="en-US" sz="1600" b="1" dirty="0"/>
            <a:t>(10,11)</a:t>
          </a:r>
        </a:p>
      </dgm:t>
    </dgm:pt>
    <dgm:pt modelId="{9C4D9508-A38E-4940-9460-86D8BFC88140}" type="parTrans" cxnId="{8C258B66-74A9-4A3A-A02C-99F98CCC4136}">
      <dgm:prSet/>
      <dgm:spPr/>
      <dgm:t>
        <a:bodyPr/>
        <a:lstStyle/>
        <a:p>
          <a:endParaRPr lang="en-US"/>
        </a:p>
      </dgm:t>
    </dgm:pt>
    <dgm:pt modelId="{379DE9CC-A9FF-4BCD-A257-4FCD1311B6BD}" type="sibTrans" cxnId="{8C258B66-74A9-4A3A-A02C-99F98CCC4136}">
      <dgm:prSet/>
      <dgm:spPr/>
      <dgm:t>
        <a:bodyPr/>
        <a:lstStyle/>
        <a:p>
          <a:endParaRPr lang="en-US"/>
        </a:p>
      </dgm:t>
    </dgm:pt>
    <dgm:pt modelId="{31328F43-72B0-4DC9-80B4-8A7B14042E6B}">
      <dgm:prSet phldrT="[Text]" custT="1"/>
      <dgm:spPr/>
      <dgm:t>
        <a:bodyPr/>
        <a:lstStyle/>
        <a:p>
          <a:pPr algn="l"/>
          <a:endParaRPr lang="en-US" sz="1800"/>
        </a:p>
      </dgm:t>
    </dgm:pt>
    <dgm:pt modelId="{5AE32D6C-2CA1-49FD-8BDD-694D434DE296}" type="parTrans" cxnId="{43BC5144-F77E-4581-8095-9A59537897F7}">
      <dgm:prSet/>
      <dgm:spPr/>
      <dgm:t>
        <a:bodyPr/>
        <a:lstStyle/>
        <a:p>
          <a:endParaRPr lang="en-US"/>
        </a:p>
      </dgm:t>
    </dgm:pt>
    <dgm:pt modelId="{E00371CF-48EE-4BFD-8320-D672D0522DD7}" type="sibTrans" cxnId="{43BC5144-F77E-4581-8095-9A59537897F7}">
      <dgm:prSet/>
      <dgm:spPr/>
      <dgm:t>
        <a:bodyPr/>
        <a:lstStyle/>
        <a:p>
          <a:endParaRPr lang="en-US"/>
        </a:p>
      </dgm:t>
    </dgm:pt>
    <dgm:pt modelId="{4760B594-A800-40E4-B1E4-72580140D1B3}" type="pres">
      <dgm:prSet presAssocID="{079F115C-99D5-44FC-A2A6-7E210F970B5B}" presName="Name0" presStyleCnt="0">
        <dgm:presLayoutVars>
          <dgm:chMax val="7"/>
          <dgm:chPref val="5"/>
          <dgm:dir/>
          <dgm:animOne val="branch"/>
          <dgm:animLvl val="lvl"/>
        </dgm:presLayoutVars>
      </dgm:prSet>
      <dgm:spPr/>
    </dgm:pt>
    <dgm:pt modelId="{6C13A6CF-E102-4316-9685-7CDDE25A50D7}" type="pres">
      <dgm:prSet presAssocID="{F01B0081-4CF5-4F23-9A87-9B663B4E762B}" presName="ChildAccent5" presStyleCnt="0"/>
      <dgm:spPr/>
    </dgm:pt>
    <dgm:pt modelId="{3042B14B-C82E-4EC4-AC35-93D8AD3763B8}" type="pres">
      <dgm:prSet presAssocID="{F01B0081-4CF5-4F23-9A87-9B663B4E762B}" presName="ChildAccent" presStyleLbl="alignImgPlace1" presStyleIdx="0" presStyleCnt="5"/>
      <dgm:spPr/>
    </dgm:pt>
    <dgm:pt modelId="{E6304CDF-5322-4BE3-B72D-6B2D4D1CD1F9}" type="pres">
      <dgm:prSet presAssocID="{F01B0081-4CF5-4F23-9A87-9B663B4E762B}" presName="Child5" presStyleLbl="revTx" presStyleIdx="0" presStyleCnt="0">
        <dgm:presLayoutVars>
          <dgm:chMax val="0"/>
          <dgm:chPref val="0"/>
          <dgm:bulletEnabled val="1"/>
        </dgm:presLayoutVars>
      </dgm:prSet>
      <dgm:spPr/>
    </dgm:pt>
    <dgm:pt modelId="{3DC34508-0946-4FA3-A773-9AA495882FE4}" type="pres">
      <dgm:prSet presAssocID="{F01B0081-4CF5-4F23-9A87-9B663B4E762B}" presName="Parent5" presStyleLbl="node1" presStyleIdx="0" presStyleCnt="5">
        <dgm:presLayoutVars>
          <dgm:chMax val="2"/>
          <dgm:chPref val="1"/>
          <dgm:bulletEnabled val="1"/>
        </dgm:presLayoutVars>
      </dgm:prSet>
      <dgm:spPr/>
    </dgm:pt>
    <dgm:pt modelId="{9C0BC738-E01A-4610-9930-5E37460F228B}" type="pres">
      <dgm:prSet presAssocID="{AEE7A568-79B4-4D68-923B-A49249DD0CE5}" presName="ChildAccent4" presStyleCnt="0"/>
      <dgm:spPr/>
    </dgm:pt>
    <dgm:pt modelId="{55A0B088-C96A-49C5-BD01-0E35A2973361}" type="pres">
      <dgm:prSet presAssocID="{AEE7A568-79B4-4D68-923B-A49249DD0CE5}" presName="ChildAccent" presStyleLbl="alignImgPlace1" presStyleIdx="1" presStyleCnt="5" custScaleY="102523" custLinFactNeighborX="-150" custLinFactNeighborY="1108"/>
      <dgm:spPr/>
    </dgm:pt>
    <dgm:pt modelId="{48F27F61-9B79-4AA2-8255-22E3E21B975B}" type="pres">
      <dgm:prSet presAssocID="{AEE7A568-79B4-4D68-923B-A49249DD0CE5}" presName="Child4" presStyleLbl="revTx" presStyleIdx="0" presStyleCnt="0">
        <dgm:presLayoutVars>
          <dgm:chMax val="0"/>
          <dgm:chPref val="0"/>
          <dgm:bulletEnabled val="1"/>
        </dgm:presLayoutVars>
      </dgm:prSet>
      <dgm:spPr/>
    </dgm:pt>
    <dgm:pt modelId="{DB36734E-88E6-428E-B819-0756E028F1B2}" type="pres">
      <dgm:prSet presAssocID="{AEE7A568-79B4-4D68-923B-A49249DD0CE5}" presName="Parent4" presStyleLbl="node1" presStyleIdx="1" presStyleCnt="5">
        <dgm:presLayoutVars>
          <dgm:chMax val="2"/>
          <dgm:chPref val="1"/>
          <dgm:bulletEnabled val="1"/>
        </dgm:presLayoutVars>
      </dgm:prSet>
      <dgm:spPr/>
    </dgm:pt>
    <dgm:pt modelId="{3C6871C3-8097-4274-8758-A25BC4D3DB71}" type="pres">
      <dgm:prSet presAssocID="{CCC4934E-DEC9-431D-B0D8-F98C25BF7FB1}" presName="ChildAccent3" presStyleCnt="0"/>
      <dgm:spPr/>
    </dgm:pt>
    <dgm:pt modelId="{340EDE3F-7394-47D3-87C3-A15745009793}" type="pres">
      <dgm:prSet presAssocID="{CCC4934E-DEC9-431D-B0D8-F98C25BF7FB1}" presName="ChildAccent" presStyleLbl="alignImgPlace1" presStyleIdx="2" presStyleCnt="5" custScaleY="107024" custLinFactNeighborX="-100" custLinFactNeighborY="3348"/>
      <dgm:spPr/>
    </dgm:pt>
    <dgm:pt modelId="{375E96B5-292F-4134-8614-68C3A3A32AC9}" type="pres">
      <dgm:prSet presAssocID="{CCC4934E-DEC9-431D-B0D8-F98C25BF7FB1}" presName="Child3" presStyleLbl="revTx" presStyleIdx="0" presStyleCnt="0">
        <dgm:presLayoutVars>
          <dgm:chMax val="0"/>
          <dgm:chPref val="0"/>
          <dgm:bulletEnabled val="1"/>
        </dgm:presLayoutVars>
      </dgm:prSet>
      <dgm:spPr/>
    </dgm:pt>
    <dgm:pt modelId="{AD61EC84-30D9-4CC3-B4E7-F2249F2FEB5D}" type="pres">
      <dgm:prSet presAssocID="{CCC4934E-DEC9-431D-B0D8-F98C25BF7FB1}" presName="Parent3" presStyleLbl="node1" presStyleIdx="2" presStyleCnt="5">
        <dgm:presLayoutVars>
          <dgm:chMax val="2"/>
          <dgm:chPref val="1"/>
          <dgm:bulletEnabled val="1"/>
        </dgm:presLayoutVars>
      </dgm:prSet>
      <dgm:spPr/>
    </dgm:pt>
    <dgm:pt modelId="{305EE3BB-D5AB-4068-91C7-ABF4955018A4}" type="pres">
      <dgm:prSet presAssocID="{0088C757-24D1-4235-98F8-068E0F9AC935}" presName="ChildAccent2" presStyleCnt="0"/>
      <dgm:spPr/>
    </dgm:pt>
    <dgm:pt modelId="{AF7EFE8C-8263-41EB-9D63-C3D686C86AD0}" type="pres">
      <dgm:prSet presAssocID="{0088C757-24D1-4235-98F8-068E0F9AC935}" presName="ChildAccent" presStyleLbl="alignImgPlace1" presStyleIdx="3" presStyleCnt="5"/>
      <dgm:spPr/>
    </dgm:pt>
    <dgm:pt modelId="{79480788-86B3-4864-9A43-7B0AB1CC398F}" type="pres">
      <dgm:prSet presAssocID="{0088C757-24D1-4235-98F8-068E0F9AC935}" presName="Child2" presStyleLbl="revTx" presStyleIdx="0" presStyleCnt="0">
        <dgm:presLayoutVars>
          <dgm:chMax val="0"/>
          <dgm:chPref val="0"/>
          <dgm:bulletEnabled val="1"/>
        </dgm:presLayoutVars>
      </dgm:prSet>
      <dgm:spPr/>
    </dgm:pt>
    <dgm:pt modelId="{40325C37-2B56-4213-877B-7277D2DF6A28}" type="pres">
      <dgm:prSet presAssocID="{0088C757-24D1-4235-98F8-068E0F9AC935}" presName="Parent2" presStyleLbl="node1" presStyleIdx="3" presStyleCnt="5">
        <dgm:presLayoutVars>
          <dgm:chMax val="2"/>
          <dgm:chPref val="1"/>
          <dgm:bulletEnabled val="1"/>
        </dgm:presLayoutVars>
      </dgm:prSet>
      <dgm:spPr/>
    </dgm:pt>
    <dgm:pt modelId="{30DBE7A0-1442-4D91-96FC-3DF2AF229A4C}" type="pres">
      <dgm:prSet presAssocID="{30B67644-10D4-42FE-96CA-819C15D7D042}" presName="ChildAccent1" presStyleCnt="0"/>
      <dgm:spPr/>
    </dgm:pt>
    <dgm:pt modelId="{A9334558-984E-4C28-A290-DA11E3AD708C}" type="pres">
      <dgm:prSet presAssocID="{30B67644-10D4-42FE-96CA-819C15D7D042}" presName="ChildAccent" presStyleLbl="alignImgPlace1" presStyleIdx="4" presStyleCnt="5"/>
      <dgm:spPr/>
    </dgm:pt>
    <dgm:pt modelId="{CA82C05D-F4E8-4270-8426-43F14D812E6A}" type="pres">
      <dgm:prSet presAssocID="{30B67644-10D4-42FE-96CA-819C15D7D042}" presName="Child1" presStyleLbl="revTx" presStyleIdx="0" presStyleCnt="0">
        <dgm:presLayoutVars>
          <dgm:chMax val="0"/>
          <dgm:chPref val="0"/>
          <dgm:bulletEnabled val="1"/>
        </dgm:presLayoutVars>
      </dgm:prSet>
      <dgm:spPr/>
    </dgm:pt>
    <dgm:pt modelId="{5DD620D3-6E6B-42E4-8519-CB2D876EBA91}" type="pres">
      <dgm:prSet presAssocID="{30B67644-10D4-42FE-96CA-819C15D7D042}" presName="Parent1" presStyleLbl="node1" presStyleIdx="4" presStyleCnt="5">
        <dgm:presLayoutVars>
          <dgm:chMax val="2"/>
          <dgm:chPref val="1"/>
          <dgm:bulletEnabled val="1"/>
        </dgm:presLayoutVars>
      </dgm:prSet>
      <dgm:spPr/>
    </dgm:pt>
  </dgm:ptLst>
  <dgm:cxnLst>
    <dgm:cxn modelId="{B9C30501-A143-47DB-BF07-77590589A907}" srcId="{0088C757-24D1-4235-98F8-068E0F9AC935}" destId="{5021CA12-B158-4EE5-9BF1-D7EDFB3B50CF}" srcOrd="0" destOrd="0" parTransId="{4C9A70FE-BCEE-4136-9BE5-8DBC401E21F3}" sibTransId="{761F51D6-9736-4F82-AFC6-A2023237F272}"/>
    <dgm:cxn modelId="{276AF703-8D30-4DAD-A361-15CD1AC6D001}" type="presOf" srcId="{41CE1C74-8D27-4D1A-BF62-73F997F9E5C2}" destId="{340EDE3F-7394-47D3-87C3-A15745009793}" srcOrd="0" destOrd="0" presId="urn:microsoft.com/office/officeart/2011/layout/InterconnectedBlockProcess"/>
    <dgm:cxn modelId="{BEDCC80E-5350-4B10-9B08-F68DFE710D09}" type="presOf" srcId="{5021CA12-B158-4EE5-9BF1-D7EDFB3B50CF}" destId="{AF7EFE8C-8263-41EB-9D63-C3D686C86AD0}" srcOrd="0" destOrd="0" presId="urn:microsoft.com/office/officeart/2011/layout/InterconnectedBlockProcess"/>
    <dgm:cxn modelId="{D9B36110-DCE0-477B-95B8-E53DB63A6098}" type="presOf" srcId="{30929906-EBBA-4DAA-A8B0-CE60CB7B796C}" destId="{A9334558-984E-4C28-A290-DA11E3AD708C}" srcOrd="0" destOrd="0" presId="urn:microsoft.com/office/officeart/2011/layout/InterconnectedBlockProcess"/>
    <dgm:cxn modelId="{8BC8D910-234D-4067-A48F-4CDAAB31E77F}" srcId="{079F115C-99D5-44FC-A2A6-7E210F970B5B}" destId="{CCC4934E-DEC9-431D-B0D8-F98C25BF7FB1}" srcOrd="2" destOrd="0" parTransId="{665F2911-3A8D-40A5-8073-C6CB8451EBF2}" sibTransId="{F81DF9F5-EFF9-4ECA-86C0-1C234976485F}"/>
    <dgm:cxn modelId="{43BC5144-F77E-4581-8095-9A59537897F7}" srcId="{0088C757-24D1-4235-98F8-068E0F9AC935}" destId="{31328F43-72B0-4DC9-80B4-8A7B14042E6B}" srcOrd="1" destOrd="0" parTransId="{5AE32D6C-2CA1-49FD-8BDD-694D434DE296}" sibTransId="{E00371CF-48EE-4BFD-8320-D672D0522DD7}"/>
    <dgm:cxn modelId="{A0515852-345C-4979-9844-D8887B22D001}" srcId="{AEE7A568-79B4-4D68-923B-A49249DD0CE5}" destId="{F1E166BF-387E-431A-9871-F974801C05A9}" srcOrd="0" destOrd="0" parTransId="{53475C97-E8EF-4F8E-925B-FB456B4765D9}" sibTransId="{631426E8-5C8C-4ED8-B944-A818C0FBE58B}"/>
    <dgm:cxn modelId="{8C258B66-74A9-4A3A-A02C-99F98CCC4136}" srcId="{F01B0081-4CF5-4F23-9A87-9B663B4E762B}" destId="{F189DC3F-A026-43A3-9D2F-90CCFCD54DF3}" srcOrd="0" destOrd="0" parTransId="{9C4D9508-A38E-4940-9460-86D8BFC88140}" sibTransId="{379DE9CC-A9FF-4BCD-A257-4FCD1311B6BD}"/>
    <dgm:cxn modelId="{65388C66-0D8A-4443-8004-453305D37168}" type="presOf" srcId="{CCC4934E-DEC9-431D-B0D8-F98C25BF7FB1}" destId="{AD61EC84-30D9-4CC3-B4E7-F2249F2FEB5D}" srcOrd="0" destOrd="0" presId="urn:microsoft.com/office/officeart/2011/layout/InterconnectedBlockProcess"/>
    <dgm:cxn modelId="{8E53046D-8432-44D6-A961-9F64BC85588F}" type="presOf" srcId="{F1E166BF-387E-431A-9871-F974801C05A9}" destId="{55A0B088-C96A-49C5-BD01-0E35A2973361}" srcOrd="0" destOrd="0" presId="urn:microsoft.com/office/officeart/2011/layout/InterconnectedBlockProcess"/>
    <dgm:cxn modelId="{DBC4E970-C71B-459A-A9D3-815443EB9007}" type="presOf" srcId="{30929906-EBBA-4DAA-A8B0-CE60CB7B796C}" destId="{CA82C05D-F4E8-4270-8426-43F14D812E6A}" srcOrd="1" destOrd="0" presId="urn:microsoft.com/office/officeart/2011/layout/InterconnectedBlockProcess"/>
    <dgm:cxn modelId="{350CB17B-27BB-4D8B-B69C-75D4C678ABCB}" type="presOf" srcId="{0088C757-24D1-4235-98F8-068E0F9AC935}" destId="{40325C37-2B56-4213-877B-7277D2DF6A28}" srcOrd="0" destOrd="0" presId="urn:microsoft.com/office/officeart/2011/layout/InterconnectedBlockProcess"/>
    <dgm:cxn modelId="{AB7ABD88-9C59-4DDE-8DBC-0C4F5642E102}" type="presOf" srcId="{F189DC3F-A026-43A3-9D2F-90CCFCD54DF3}" destId="{3042B14B-C82E-4EC4-AC35-93D8AD3763B8}" srcOrd="0" destOrd="0" presId="urn:microsoft.com/office/officeart/2011/layout/InterconnectedBlockProcess"/>
    <dgm:cxn modelId="{9085498E-6686-4A36-B7F8-E6CB5CD4C624}" type="presOf" srcId="{41CE1C74-8D27-4D1A-BF62-73F997F9E5C2}" destId="{375E96B5-292F-4134-8614-68C3A3A32AC9}" srcOrd="1" destOrd="0" presId="urn:microsoft.com/office/officeart/2011/layout/InterconnectedBlockProcess"/>
    <dgm:cxn modelId="{20EBC78E-C37F-41EC-AE2D-6DAF9AF05F93}" type="presOf" srcId="{5021CA12-B158-4EE5-9BF1-D7EDFB3B50CF}" destId="{79480788-86B3-4864-9A43-7B0AB1CC398F}" srcOrd="1" destOrd="0" presId="urn:microsoft.com/office/officeart/2011/layout/InterconnectedBlockProcess"/>
    <dgm:cxn modelId="{76076E92-FD82-4A38-A13B-3AE296773D71}" type="presOf" srcId="{F1E166BF-387E-431A-9871-F974801C05A9}" destId="{48F27F61-9B79-4AA2-8255-22E3E21B975B}" srcOrd="1" destOrd="0" presId="urn:microsoft.com/office/officeart/2011/layout/InterconnectedBlockProcess"/>
    <dgm:cxn modelId="{A413EA9E-1BF7-48EA-9B3B-E085B0304427}" type="presOf" srcId="{31328F43-72B0-4DC9-80B4-8A7B14042E6B}" destId="{79480788-86B3-4864-9A43-7B0AB1CC398F}" srcOrd="1" destOrd="1" presId="urn:microsoft.com/office/officeart/2011/layout/InterconnectedBlockProcess"/>
    <dgm:cxn modelId="{DA39689F-229A-4363-9A2A-63DB8DEF5148}" type="presOf" srcId="{079F115C-99D5-44FC-A2A6-7E210F970B5B}" destId="{4760B594-A800-40E4-B1E4-72580140D1B3}" srcOrd="0" destOrd="0" presId="urn:microsoft.com/office/officeart/2011/layout/InterconnectedBlockProcess"/>
    <dgm:cxn modelId="{0085B0A5-0A0D-4B8D-B0A1-F8FE1B8348F2}" srcId="{079F115C-99D5-44FC-A2A6-7E210F970B5B}" destId="{30B67644-10D4-42FE-96CA-819C15D7D042}" srcOrd="0" destOrd="0" parTransId="{8445F26C-285B-4FE6-8C8A-D8CC55FC4E41}" sibTransId="{ED6BB2C3-A4EA-471A-96DC-A85686AC9233}"/>
    <dgm:cxn modelId="{015EDFA6-A57E-4B32-8D4B-8CB5B772B095}" type="presOf" srcId="{F189DC3F-A026-43A3-9D2F-90CCFCD54DF3}" destId="{E6304CDF-5322-4BE3-B72D-6B2D4D1CD1F9}" srcOrd="1" destOrd="0" presId="urn:microsoft.com/office/officeart/2011/layout/InterconnectedBlockProcess"/>
    <dgm:cxn modelId="{1391F9AC-CCD4-454D-86BB-644A10DB7568}" type="presOf" srcId="{30B67644-10D4-42FE-96CA-819C15D7D042}" destId="{5DD620D3-6E6B-42E4-8519-CB2D876EBA91}" srcOrd="0" destOrd="0" presId="urn:microsoft.com/office/officeart/2011/layout/InterconnectedBlockProcess"/>
    <dgm:cxn modelId="{2592D9AE-B085-4FC7-9E25-A15D69694AD6}" type="presOf" srcId="{AEE7A568-79B4-4D68-923B-A49249DD0CE5}" destId="{DB36734E-88E6-428E-B819-0756E028F1B2}" srcOrd="0" destOrd="0" presId="urn:microsoft.com/office/officeart/2011/layout/InterconnectedBlockProcess"/>
    <dgm:cxn modelId="{BB6451CB-9F7A-45C7-A89D-BF0579421BD2}" srcId="{079F115C-99D5-44FC-A2A6-7E210F970B5B}" destId="{AEE7A568-79B4-4D68-923B-A49249DD0CE5}" srcOrd="3" destOrd="0" parTransId="{E18AE399-A625-4C55-8C2B-2FBE45438743}" sibTransId="{0AA597B3-561D-4884-8CC5-F13B968639A4}"/>
    <dgm:cxn modelId="{B3BBBECC-7D30-44CC-8956-14137F670FF1}" srcId="{CCC4934E-DEC9-431D-B0D8-F98C25BF7FB1}" destId="{41CE1C74-8D27-4D1A-BF62-73F997F9E5C2}" srcOrd="0" destOrd="0" parTransId="{28A03696-B102-4200-8BB6-8D77884ACA1F}" sibTransId="{843B51A7-5BD7-48C0-B6A3-CEBE83B22CFB}"/>
    <dgm:cxn modelId="{BCE419CD-6A33-4D4C-896C-6194ECB9BEC0}" type="presOf" srcId="{31328F43-72B0-4DC9-80B4-8A7B14042E6B}" destId="{AF7EFE8C-8263-41EB-9D63-C3D686C86AD0}" srcOrd="0" destOrd="1" presId="urn:microsoft.com/office/officeart/2011/layout/InterconnectedBlockProcess"/>
    <dgm:cxn modelId="{BFC617CE-67E0-4646-9914-99B553DCAD55}" srcId="{079F115C-99D5-44FC-A2A6-7E210F970B5B}" destId="{F01B0081-4CF5-4F23-9A87-9B663B4E762B}" srcOrd="4" destOrd="0" parTransId="{0E55F3F5-07EC-46DC-9814-D423B9B27F97}" sibTransId="{CC619208-2C23-4EF8-84FE-38BD1A854F83}"/>
    <dgm:cxn modelId="{B5B283D7-2751-4D33-B1E4-5EF9C39E74E1}" type="presOf" srcId="{F01B0081-4CF5-4F23-9A87-9B663B4E762B}" destId="{3DC34508-0946-4FA3-A773-9AA495882FE4}" srcOrd="0" destOrd="0" presId="urn:microsoft.com/office/officeart/2011/layout/InterconnectedBlockProcess"/>
    <dgm:cxn modelId="{4182D7E5-2764-4BB8-BD23-AF47E83E22A0}" srcId="{079F115C-99D5-44FC-A2A6-7E210F970B5B}" destId="{0088C757-24D1-4235-98F8-068E0F9AC935}" srcOrd="1" destOrd="0" parTransId="{AD18418D-3B65-4EAB-878A-B189C061B158}" sibTransId="{F1CE5F41-FE90-4069-9AED-4CA49EFEE84B}"/>
    <dgm:cxn modelId="{7601FDEC-7A65-412D-8A78-6161FFD62382}" srcId="{30B67644-10D4-42FE-96CA-819C15D7D042}" destId="{30929906-EBBA-4DAA-A8B0-CE60CB7B796C}" srcOrd="0" destOrd="0" parTransId="{3FE4AF2F-FDB3-46F4-B036-65928A2ADE69}" sibTransId="{337E0F73-0427-4E33-9432-671F2DA0BD0D}"/>
    <dgm:cxn modelId="{05960492-8D5C-41C1-B1CD-7E8F01D140B4}" type="presParOf" srcId="{4760B594-A800-40E4-B1E4-72580140D1B3}" destId="{6C13A6CF-E102-4316-9685-7CDDE25A50D7}" srcOrd="0" destOrd="0" presId="urn:microsoft.com/office/officeart/2011/layout/InterconnectedBlockProcess"/>
    <dgm:cxn modelId="{8F702B91-BE47-4BFA-BB3C-1721B43DC757}" type="presParOf" srcId="{6C13A6CF-E102-4316-9685-7CDDE25A50D7}" destId="{3042B14B-C82E-4EC4-AC35-93D8AD3763B8}" srcOrd="0" destOrd="0" presId="urn:microsoft.com/office/officeart/2011/layout/InterconnectedBlockProcess"/>
    <dgm:cxn modelId="{FD8BD389-5686-4FF6-B10A-6AE13D8A4FC9}" type="presParOf" srcId="{4760B594-A800-40E4-B1E4-72580140D1B3}" destId="{E6304CDF-5322-4BE3-B72D-6B2D4D1CD1F9}" srcOrd="1" destOrd="0" presId="urn:microsoft.com/office/officeart/2011/layout/InterconnectedBlockProcess"/>
    <dgm:cxn modelId="{F85D24CF-1CBB-46BB-82F8-F6C5F5E3ADCA}" type="presParOf" srcId="{4760B594-A800-40E4-B1E4-72580140D1B3}" destId="{3DC34508-0946-4FA3-A773-9AA495882FE4}" srcOrd="2" destOrd="0" presId="urn:microsoft.com/office/officeart/2011/layout/InterconnectedBlockProcess"/>
    <dgm:cxn modelId="{6405282C-F985-4E71-83EF-802BAD8BBBD0}" type="presParOf" srcId="{4760B594-A800-40E4-B1E4-72580140D1B3}" destId="{9C0BC738-E01A-4610-9930-5E37460F228B}" srcOrd="3" destOrd="0" presId="urn:microsoft.com/office/officeart/2011/layout/InterconnectedBlockProcess"/>
    <dgm:cxn modelId="{48CB8C70-E859-4277-9E03-469C3538DD2E}" type="presParOf" srcId="{9C0BC738-E01A-4610-9930-5E37460F228B}" destId="{55A0B088-C96A-49C5-BD01-0E35A2973361}" srcOrd="0" destOrd="0" presId="urn:microsoft.com/office/officeart/2011/layout/InterconnectedBlockProcess"/>
    <dgm:cxn modelId="{05689C14-8F05-48DE-8A49-ED033A2D8AC5}" type="presParOf" srcId="{4760B594-A800-40E4-B1E4-72580140D1B3}" destId="{48F27F61-9B79-4AA2-8255-22E3E21B975B}" srcOrd="4" destOrd="0" presId="urn:microsoft.com/office/officeart/2011/layout/InterconnectedBlockProcess"/>
    <dgm:cxn modelId="{B05C4A4C-B30A-4D67-9B04-2D383551F86F}" type="presParOf" srcId="{4760B594-A800-40E4-B1E4-72580140D1B3}" destId="{DB36734E-88E6-428E-B819-0756E028F1B2}" srcOrd="5" destOrd="0" presId="urn:microsoft.com/office/officeart/2011/layout/InterconnectedBlockProcess"/>
    <dgm:cxn modelId="{3C3D326D-7B70-49E5-990D-4618A0752865}" type="presParOf" srcId="{4760B594-A800-40E4-B1E4-72580140D1B3}" destId="{3C6871C3-8097-4274-8758-A25BC4D3DB71}" srcOrd="6" destOrd="0" presId="urn:microsoft.com/office/officeart/2011/layout/InterconnectedBlockProcess"/>
    <dgm:cxn modelId="{97A483D4-0A12-49B1-8594-AC4A2E73FB0C}" type="presParOf" srcId="{3C6871C3-8097-4274-8758-A25BC4D3DB71}" destId="{340EDE3F-7394-47D3-87C3-A15745009793}" srcOrd="0" destOrd="0" presId="urn:microsoft.com/office/officeart/2011/layout/InterconnectedBlockProcess"/>
    <dgm:cxn modelId="{FB532DC4-E5BD-47E4-BA65-5BF34777009B}" type="presParOf" srcId="{4760B594-A800-40E4-B1E4-72580140D1B3}" destId="{375E96B5-292F-4134-8614-68C3A3A32AC9}" srcOrd="7" destOrd="0" presId="urn:microsoft.com/office/officeart/2011/layout/InterconnectedBlockProcess"/>
    <dgm:cxn modelId="{E5B46519-276E-4FFB-A3A4-D00C47309FD7}" type="presParOf" srcId="{4760B594-A800-40E4-B1E4-72580140D1B3}" destId="{AD61EC84-30D9-4CC3-B4E7-F2249F2FEB5D}" srcOrd="8" destOrd="0" presId="urn:microsoft.com/office/officeart/2011/layout/InterconnectedBlockProcess"/>
    <dgm:cxn modelId="{4BCD5985-A627-4C85-BD3E-1DCB39DE18CE}" type="presParOf" srcId="{4760B594-A800-40E4-B1E4-72580140D1B3}" destId="{305EE3BB-D5AB-4068-91C7-ABF4955018A4}" srcOrd="9" destOrd="0" presId="urn:microsoft.com/office/officeart/2011/layout/InterconnectedBlockProcess"/>
    <dgm:cxn modelId="{DA6F981E-6182-42BB-BD9D-64DDCEE50EF7}" type="presParOf" srcId="{305EE3BB-D5AB-4068-91C7-ABF4955018A4}" destId="{AF7EFE8C-8263-41EB-9D63-C3D686C86AD0}" srcOrd="0" destOrd="0" presId="urn:microsoft.com/office/officeart/2011/layout/InterconnectedBlockProcess"/>
    <dgm:cxn modelId="{B7998078-2163-4096-A588-B29B046B58EF}" type="presParOf" srcId="{4760B594-A800-40E4-B1E4-72580140D1B3}" destId="{79480788-86B3-4864-9A43-7B0AB1CC398F}" srcOrd="10" destOrd="0" presId="urn:microsoft.com/office/officeart/2011/layout/InterconnectedBlockProcess"/>
    <dgm:cxn modelId="{4B6F0A0A-FA12-4766-96EE-DA81166088A5}" type="presParOf" srcId="{4760B594-A800-40E4-B1E4-72580140D1B3}" destId="{40325C37-2B56-4213-877B-7277D2DF6A28}" srcOrd="11" destOrd="0" presId="urn:microsoft.com/office/officeart/2011/layout/InterconnectedBlockProcess"/>
    <dgm:cxn modelId="{7EB82B15-A778-4005-A888-1C47579AE627}" type="presParOf" srcId="{4760B594-A800-40E4-B1E4-72580140D1B3}" destId="{30DBE7A0-1442-4D91-96FC-3DF2AF229A4C}" srcOrd="12" destOrd="0" presId="urn:microsoft.com/office/officeart/2011/layout/InterconnectedBlockProcess"/>
    <dgm:cxn modelId="{309F2926-957D-4B99-8BF7-0627F0703DC3}" type="presParOf" srcId="{30DBE7A0-1442-4D91-96FC-3DF2AF229A4C}" destId="{A9334558-984E-4C28-A290-DA11E3AD708C}" srcOrd="0" destOrd="0" presId="urn:microsoft.com/office/officeart/2011/layout/InterconnectedBlockProcess"/>
    <dgm:cxn modelId="{DEE3359F-C8BF-41E6-BF20-8780651C2ABD}" type="presParOf" srcId="{4760B594-A800-40E4-B1E4-72580140D1B3}" destId="{CA82C05D-F4E8-4270-8426-43F14D812E6A}" srcOrd="13" destOrd="0" presId="urn:microsoft.com/office/officeart/2011/layout/InterconnectedBlockProcess"/>
    <dgm:cxn modelId="{ED19BF36-BE89-4506-8CED-F6D082C595A6}" type="presParOf" srcId="{4760B594-A800-40E4-B1E4-72580140D1B3}" destId="{5DD620D3-6E6B-42E4-8519-CB2D876EBA91}" srcOrd="14" destOrd="0" presId="urn:microsoft.com/office/officeart/2011/layout/Interconnected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AEB909-3668-48EA-BF44-9A0FADE569DB}">
      <dsp:nvSpPr>
        <dsp:cNvPr id="0" name=""/>
        <dsp:cNvSpPr/>
      </dsp:nvSpPr>
      <dsp:spPr>
        <a:xfrm>
          <a:off x="94216" y="60856"/>
          <a:ext cx="2239505" cy="2239473"/>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422184" y="388819"/>
        <a:ext cx="1583569" cy="1583547"/>
      </dsp:txXfrm>
    </dsp:sp>
    <dsp:sp modelId="{2E78A56B-265D-4E15-BDCD-71EF5052B649}">
      <dsp:nvSpPr>
        <dsp:cNvPr id="0" name=""/>
        <dsp:cNvSpPr/>
      </dsp:nvSpPr>
      <dsp:spPr>
        <a:xfrm>
          <a:off x="1152693" y="1719510"/>
          <a:ext cx="2239505" cy="2239473"/>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1480661" y="2047473"/>
        <a:ext cx="1583569" cy="1583547"/>
      </dsp:txXfrm>
    </dsp:sp>
    <dsp:sp modelId="{72D3803C-DF3B-4D63-BEAE-8510958BAC94}">
      <dsp:nvSpPr>
        <dsp:cNvPr id="0" name=""/>
        <dsp:cNvSpPr/>
      </dsp:nvSpPr>
      <dsp:spPr>
        <a:xfrm>
          <a:off x="2181411" y="25338"/>
          <a:ext cx="2239505" cy="2239473"/>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n-US" sz="6500" kern="1200"/>
        </a:p>
      </dsp:txBody>
      <dsp:txXfrm>
        <a:off x="2509379" y="353301"/>
        <a:ext cx="1583569" cy="15835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55456C-FBC4-4A83-B730-DC2DC2DD6027}">
      <dsp:nvSpPr>
        <dsp:cNvPr id="0" name=""/>
        <dsp:cNvSpPr/>
      </dsp:nvSpPr>
      <dsp:spPr>
        <a:xfrm>
          <a:off x="11700" y="945173"/>
          <a:ext cx="2103564" cy="6310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6228" tIns="166228" rIns="166228" bIns="166228" numCol="1" spcCol="1270" anchor="ctr" anchorCtr="0">
          <a:noAutofit/>
        </a:bodyPr>
        <a:lstStyle/>
        <a:p>
          <a:pPr marL="0" lvl="0" indent="0" algn="ctr" defTabSz="711200">
            <a:lnSpc>
              <a:spcPct val="90000"/>
            </a:lnSpc>
            <a:spcBef>
              <a:spcPct val="0"/>
            </a:spcBef>
            <a:spcAft>
              <a:spcPct val="35000"/>
            </a:spcAft>
            <a:buNone/>
          </a:pPr>
          <a:r>
            <a:rPr lang="en-US" sz="1600" kern="1200"/>
            <a:t>Communicate</a:t>
          </a:r>
        </a:p>
      </dsp:txBody>
      <dsp:txXfrm>
        <a:off x="11700" y="945173"/>
        <a:ext cx="2103564" cy="631069"/>
      </dsp:txXfrm>
    </dsp:sp>
    <dsp:sp modelId="{98CDD2F5-4673-4B65-8A68-2093B8713D01}">
      <dsp:nvSpPr>
        <dsp:cNvPr id="0" name=""/>
        <dsp:cNvSpPr/>
      </dsp:nvSpPr>
      <dsp:spPr>
        <a:xfrm>
          <a:off x="11700" y="1576242"/>
          <a:ext cx="2103564" cy="22044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7785" tIns="207785" rIns="207785" bIns="207785" numCol="1" spcCol="1270" anchor="t" anchorCtr="0">
          <a:noAutofit/>
        </a:bodyPr>
        <a:lstStyle/>
        <a:p>
          <a:pPr marL="0" lvl="0" indent="0" algn="l" defTabSz="533400">
            <a:lnSpc>
              <a:spcPct val="90000"/>
            </a:lnSpc>
            <a:spcBef>
              <a:spcPct val="0"/>
            </a:spcBef>
            <a:spcAft>
              <a:spcPct val="35000"/>
            </a:spcAft>
            <a:buNone/>
          </a:pPr>
          <a:r>
            <a:rPr lang="en-US" sz="1200" kern="1200"/>
            <a:t>Proactively communicate with patients/families about adverse events</a:t>
          </a:r>
        </a:p>
        <a:p>
          <a:pPr marL="0" lvl="0" indent="0" algn="l" defTabSz="533400" rtl="0">
            <a:lnSpc>
              <a:spcPct val="90000"/>
            </a:lnSpc>
            <a:spcBef>
              <a:spcPct val="0"/>
            </a:spcBef>
            <a:spcAft>
              <a:spcPct val="35000"/>
            </a:spcAft>
            <a:buNone/>
          </a:pPr>
          <a:r>
            <a:rPr lang="en-US" sz="1200" kern="1200" dirty="0">
              <a:latin typeface="Calibri"/>
            </a:rPr>
            <a:t>Connect them with team members who can help them throughout </a:t>
          </a:r>
          <a:r>
            <a:rPr lang="en-US" sz="1200" kern="1200" dirty="0" err="1">
              <a:latin typeface="Calibri"/>
            </a:rPr>
            <a:t>CARe</a:t>
          </a:r>
          <a:endParaRPr lang="en-US" sz="1200" kern="1200" dirty="0">
            <a:latin typeface="Calibri"/>
          </a:endParaRPr>
        </a:p>
      </dsp:txBody>
      <dsp:txXfrm>
        <a:off x="11700" y="1576242"/>
        <a:ext cx="2103564" cy="2204449"/>
      </dsp:txXfrm>
    </dsp:sp>
    <dsp:sp modelId="{E9198006-D134-402E-A2F6-2DC44127A258}">
      <dsp:nvSpPr>
        <dsp:cNvPr id="0" name=""/>
        <dsp:cNvSpPr/>
      </dsp:nvSpPr>
      <dsp:spPr>
        <a:xfrm>
          <a:off x="2223159" y="945173"/>
          <a:ext cx="2103564" cy="6310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6228" tIns="166228" rIns="166228" bIns="166228" numCol="1" spcCol="1270" anchor="ctr" anchorCtr="0">
          <a:noAutofit/>
        </a:bodyPr>
        <a:lstStyle/>
        <a:p>
          <a:pPr marL="0" lvl="0" indent="0" algn="ctr" defTabSz="711200">
            <a:lnSpc>
              <a:spcPct val="90000"/>
            </a:lnSpc>
            <a:spcBef>
              <a:spcPct val="0"/>
            </a:spcBef>
            <a:spcAft>
              <a:spcPct val="35000"/>
            </a:spcAft>
            <a:buNone/>
          </a:pPr>
          <a:r>
            <a:rPr lang="en-US" sz="1600" kern="1200">
              <a:latin typeface="Calibri"/>
            </a:rPr>
            <a:t>Apologize</a:t>
          </a:r>
          <a:endParaRPr lang="en-US" sz="1600" kern="1200"/>
        </a:p>
      </dsp:txBody>
      <dsp:txXfrm>
        <a:off x="2223159" y="945173"/>
        <a:ext cx="2103564" cy="631069"/>
      </dsp:txXfrm>
    </dsp:sp>
    <dsp:sp modelId="{3E88D709-796A-40B6-8C38-D15A9A1EE588}">
      <dsp:nvSpPr>
        <dsp:cNvPr id="0" name=""/>
        <dsp:cNvSpPr/>
      </dsp:nvSpPr>
      <dsp:spPr>
        <a:xfrm>
          <a:off x="2223159" y="1576242"/>
          <a:ext cx="2103564" cy="22044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7785" tIns="207785" rIns="207785" bIns="207785" numCol="1" spcCol="1270" anchor="t" anchorCtr="0">
          <a:noAutofit/>
        </a:bodyPr>
        <a:lstStyle/>
        <a:p>
          <a:pPr marL="0" lvl="0" indent="0" algn="l" defTabSz="533400" rtl="0">
            <a:lnSpc>
              <a:spcPct val="90000"/>
            </a:lnSpc>
            <a:spcBef>
              <a:spcPct val="0"/>
            </a:spcBef>
            <a:spcAft>
              <a:spcPct val="35000"/>
            </a:spcAft>
            <a:buNone/>
          </a:pPr>
          <a:r>
            <a:rPr lang="en-US" sz="1200" kern="1200"/>
            <a:t>Offer empathy and</a:t>
          </a:r>
          <a:r>
            <a:rPr lang="en-US" sz="1200" kern="1200">
              <a:latin typeface="Calibri"/>
            </a:rPr>
            <a:t>, where</a:t>
          </a:r>
          <a:r>
            <a:rPr lang="en-US" sz="1200" kern="1200"/>
            <a:t> </a:t>
          </a:r>
          <a:r>
            <a:rPr lang="en-US" sz="1200" kern="1200">
              <a:latin typeface="Calibri"/>
            </a:rPr>
            <a:t>appropriate, an </a:t>
          </a:r>
          <a:r>
            <a:rPr lang="en-US" sz="1200" kern="1200"/>
            <a:t>apology</a:t>
          </a:r>
          <a:r>
            <a:rPr lang="en-US" sz="1200" kern="1200">
              <a:latin typeface="Calibri"/>
            </a:rPr>
            <a:t> of responsibility</a:t>
          </a:r>
          <a:endParaRPr lang="en-US" sz="1200" kern="1200"/>
        </a:p>
      </dsp:txBody>
      <dsp:txXfrm>
        <a:off x="2223159" y="1576242"/>
        <a:ext cx="2103564" cy="2204449"/>
      </dsp:txXfrm>
    </dsp:sp>
    <dsp:sp modelId="{1C6EE7DD-6B27-4CDE-9208-9FFF551B5FF3}">
      <dsp:nvSpPr>
        <dsp:cNvPr id="0" name=""/>
        <dsp:cNvSpPr/>
      </dsp:nvSpPr>
      <dsp:spPr>
        <a:xfrm>
          <a:off x="4434617" y="945173"/>
          <a:ext cx="2103564" cy="6310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6228" tIns="166228" rIns="166228" bIns="166228" numCol="1" spcCol="1270" anchor="ctr" anchorCtr="0">
          <a:noAutofit/>
        </a:bodyPr>
        <a:lstStyle/>
        <a:p>
          <a:pPr marL="0" lvl="0" indent="0" algn="ctr" defTabSz="711200">
            <a:lnSpc>
              <a:spcPct val="90000"/>
            </a:lnSpc>
            <a:spcBef>
              <a:spcPct val="0"/>
            </a:spcBef>
            <a:spcAft>
              <a:spcPct val="35000"/>
            </a:spcAft>
            <a:buNone/>
          </a:pPr>
          <a:r>
            <a:rPr lang="en-US" sz="1600" kern="1200"/>
            <a:t>Investigate</a:t>
          </a:r>
        </a:p>
      </dsp:txBody>
      <dsp:txXfrm>
        <a:off x="4434617" y="945173"/>
        <a:ext cx="2103564" cy="631069"/>
      </dsp:txXfrm>
    </dsp:sp>
    <dsp:sp modelId="{AB802324-9CD8-4741-B9B1-D6D985856D0C}">
      <dsp:nvSpPr>
        <dsp:cNvPr id="0" name=""/>
        <dsp:cNvSpPr/>
      </dsp:nvSpPr>
      <dsp:spPr>
        <a:xfrm>
          <a:off x="4434617" y="1576242"/>
          <a:ext cx="2103564" cy="22044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7785" tIns="207785" rIns="207785" bIns="207785" numCol="1" spcCol="1270" anchor="t" anchorCtr="0">
          <a:noAutofit/>
        </a:bodyPr>
        <a:lstStyle/>
        <a:p>
          <a:pPr marL="0" lvl="0" indent="0" algn="l" defTabSz="533400">
            <a:lnSpc>
              <a:spcPct val="90000"/>
            </a:lnSpc>
            <a:spcBef>
              <a:spcPct val="0"/>
            </a:spcBef>
            <a:spcAft>
              <a:spcPct val="35000"/>
            </a:spcAft>
            <a:buNone/>
          </a:pPr>
          <a:r>
            <a:rPr lang="en-US" sz="1200" kern="1200"/>
            <a:t>Investigate the events to find root causes and develop corrective actions to improve patient safety</a:t>
          </a:r>
        </a:p>
      </dsp:txBody>
      <dsp:txXfrm>
        <a:off x="4434617" y="1576242"/>
        <a:ext cx="2103564" cy="2204449"/>
      </dsp:txXfrm>
    </dsp:sp>
    <dsp:sp modelId="{05E160ED-316C-4CCA-A405-32888AD21779}">
      <dsp:nvSpPr>
        <dsp:cNvPr id="0" name=""/>
        <dsp:cNvSpPr/>
      </dsp:nvSpPr>
      <dsp:spPr>
        <a:xfrm>
          <a:off x="6646076" y="945173"/>
          <a:ext cx="2103564" cy="6310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6228" tIns="166228" rIns="166228" bIns="166228" numCol="1" spcCol="1270" anchor="ctr" anchorCtr="0">
          <a:noAutofit/>
        </a:bodyPr>
        <a:lstStyle/>
        <a:p>
          <a:pPr marL="0" lvl="0" indent="0" algn="ctr" defTabSz="711200" rtl="0">
            <a:lnSpc>
              <a:spcPct val="90000"/>
            </a:lnSpc>
            <a:spcBef>
              <a:spcPct val="0"/>
            </a:spcBef>
            <a:spcAft>
              <a:spcPct val="35000"/>
            </a:spcAft>
            <a:buNone/>
          </a:pPr>
          <a:r>
            <a:rPr lang="en-US" sz="1600" kern="1200">
              <a:latin typeface="Calibri"/>
            </a:rPr>
            <a:t>Move toward healing</a:t>
          </a:r>
          <a:endParaRPr lang="en-US" sz="1600" kern="1200"/>
        </a:p>
      </dsp:txBody>
      <dsp:txXfrm>
        <a:off x="6646076" y="945173"/>
        <a:ext cx="2103564" cy="631069"/>
      </dsp:txXfrm>
    </dsp:sp>
    <dsp:sp modelId="{548565DD-752B-444B-AA5C-412F189C78D1}">
      <dsp:nvSpPr>
        <dsp:cNvPr id="0" name=""/>
        <dsp:cNvSpPr/>
      </dsp:nvSpPr>
      <dsp:spPr>
        <a:xfrm>
          <a:off x="6646076" y="1576242"/>
          <a:ext cx="2103564" cy="22044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7785" tIns="207785" rIns="207785" bIns="207785" numCol="1" spcCol="1270" anchor="t" anchorCtr="0">
          <a:noAutofit/>
        </a:bodyPr>
        <a:lstStyle/>
        <a:p>
          <a:pPr marL="0" lvl="0" indent="0" algn="l" defTabSz="533400">
            <a:lnSpc>
              <a:spcPct val="90000"/>
            </a:lnSpc>
            <a:spcBef>
              <a:spcPct val="0"/>
            </a:spcBef>
            <a:spcAft>
              <a:spcPct val="35000"/>
            </a:spcAft>
            <a:buNone/>
          </a:pPr>
          <a:r>
            <a:rPr lang="en-US" sz="1200" kern="1200"/>
            <a:t>Have resolution conversations to discuss those findings with the patients/families</a:t>
          </a:r>
        </a:p>
        <a:p>
          <a:pPr marL="0" lvl="0" indent="0" algn="l" defTabSz="533400" rtl="0">
            <a:lnSpc>
              <a:spcPct val="90000"/>
            </a:lnSpc>
            <a:spcBef>
              <a:spcPct val="0"/>
            </a:spcBef>
            <a:spcAft>
              <a:spcPct val="35000"/>
            </a:spcAft>
            <a:buNone/>
          </a:pPr>
          <a:r>
            <a:rPr lang="en-US" sz="1200" kern="1200">
              <a:latin typeface="Calibri"/>
            </a:rPr>
            <a:t>Proactively move the case to the insurer for resolution if criteria are met</a:t>
          </a:r>
        </a:p>
      </dsp:txBody>
      <dsp:txXfrm>
        <a:off x="6646076" y="1576242"/>
        <a:ext cx="2103564" cy="2204449"/>
      </dsp:txXfrm>
    </dsp:sp>
    <dsp:sp modelId="{2AB1A2BA-83C0-4B6B-9BB2-56D45DE52719}">
      <dsp:nvSpPr>
        <dsp:cNvPr id="0" name=""/>
        <dsp:cNvSpPr/>
      </dsp:nvSpPr>
      <dsp:spPr>
        <a:xfrm>
          <a:off x="8857535" y="945173"/>
          <a:ext cx="2103564" cy="63106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a:outerShdw blurRad="40000" dist="20000" dir="5400000" rotWithShape="0">
            <a:srgbClr val="000000">
              <a:alpha val="38000"/>
            </a:srgbClr>
          </a:outerShdw>
        </a:effectLst>
      </dsp:spPr>
      <dsp:style>
        <a:lnRef idx="2">
          <a:scrgbClr r="0" g="0" b="0"/>
        </a:lnRef>
        <a:fillRef idx="1">
          <a:scrgbClr r="0" g="0" b="0"/>
        </a:fillRef>
        <a:effectRef idx="1">
          <a:scrgbClr r="0" g="0" b="0"/>
        </a:effectRef>
        <a:fontRef idx="minor">
          <a:schemeClr val="lt1"/>
        </a:fontRef>
      </dsp:style>
      <dsp:txBody>
        <a:bodyPr spcFirstLastPara="0" vert="horz" wrap="square" lIns="166228" tIns="166228" rIns="166228" bIns="166228" numCol="1" spcCol="1270" anchor="ctr" anchorCtr="0">
          <a:noAutofit/>
        </a:bodyPr>
        <a:lstStyle/>
        <a:p>
          <a:pPr marL="0" lvl="0" indent="0" algn="ctr" defTabSz="711200" rtl="0">
            <a:lnSpc>
              <a:spcPct val="90000"/>
            </a:lnSpc>
            <a:spcBef>
              <a:spcPct val="0"/>
            </a:spcBef>
            <a:spcAft>
              <a:spcPct val="35000"/>
            </a:spcAft>
            <a:buNone/>
          </a:pPr>
          <a:r>
            <a:rPr lang="en-US" sz="1600" kern="1200">
              <a:latin typeface="Calibri"/>
            </a:rPr>
            <a:t>Resolve</a:t>
          </a:r>
          <a:endParaRPr lang="en-US" sz="1600" kern="1200"/>
        </a:p>
      </dsp:txBody>
      <dsp:txXfrm>
        <a:off x="8857535" y="945173"/>
        <a:ext cx="2103564" cy="631069"/>
      </dsp:txXfrm>
    </dsp:sp>
    <dsp:sp modelId="{08199ACF-0679-4577-BDE8-4764D89C37EF}">
      <dsp:nvSpPr>
        <dsp:cNvPr id="0" name=""/>
        <dsp:cNvSpPr/>
      </dsp:nvSpPr>
      <dsp:spPr>
        <a:xfrm>
          <a:off x="8857535" y="1576242"/>
          <a:ext cx="2103564" cy="220444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7785" tIns="207785" rIns="207785" bIns="207785" numCol="1" spcCol="1270" anchor="t" anchorCtr="0">
          <a:noAutofit/>
        </a:bodyPr>
        <a:lstStyle/>
        <a:p>
          <a:pPr marL="0" lvl="0" indent="0" algn="l" defTabSz="533400">
            <a:lnSpc>
              <a:spcPct val="90000"/>
            </a:lnSpc>
            <a:spcBef>
              <a:spcPct val="0"/>
            </a:spcBef>
            <a:spcAft>
              <a:spcPct val="35000"/>
            </a:spcAft>
            <a:buNone/>
          </a:pPr>
          <a:r>
            <a:rPr lang="en-US" sz="1200" kern="1200"/>
            <a:t>Resolve cases with compensation outside of the court system (patients who may receive compensation are encouraged to have attorneys.)</a:t>
          </a:r>
        </a:p>
        <a:p>
          <a:pPr marL="0" lvl="0" indent="0" algn="l" defTabSz="533400" rtl="0">
            <a:lnSpc>
              <a:spcPct val="90000"/>
            </a:lnSpc>
            <a:spcBef>
              <a:spcPct val="0"/>
            </a:spcBef>
            <a:spcAft>
              <a:spcPct val="35000"/>
            </a:spcAft>
            <a:buNone/>
          </a:pPr>
          <a:r>
            <a:rPr lang="en-US" sz="1200" kern="1200">
              <a:latin typeface="Calibri"/>
            </a:rPr>
            <a:t>Ensure patient safety improvements are made</a:t>
          </a:r>
        </a:p>
      </dsp:txBody>
      <dsp:txXfrm>
        <a:off x="8857535" y="1576242"/>
        <a:ext cx="2103564" cy="22044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34B153-CE79-4C68-AE41-FCCD155AAF57}">
      <dsp:nvSpPr>
        <dsp:cNvPr id="0" name=""/>
        <dsp:cNvSpPr/>
      </dsp:nvSpPr>
      <dsp:spPr>
        <a:xfrm>
          <a:off x="0" y="58617"/>
          <a:ext cx="10972800" cy="486720"/>
        </a:xfrm>
        <a:prstGeom prst="roundRect">
          <a:avLst/>
        </a:prstGeom>
        <a:solidFill>
          <a:srgbClr val="00548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Better for patients</a:t>
          </a:r>
        </a:p>
      </dsp:txBody>
      <dsp:txXfrm>
        <a:off x="23760" y="82377"/>
        <a:ext cx="10925280" cy="439200"/>
      </dsp:txXfrm>
    </dsp:sp>
    <dsp:sp modelId="{B69C3ACF-D651-4D34-BA1C-475DA2072B25}">
      <dsp:nvSpPr>
        <dsp:cNvPr id="0" name=""/>
        <dsp:cNvSpPr/>
      </dsp:nvSpPr>
      <dsp:spPr>
        <a:xfrm>
          <a:off x="0" y="545337"/>
          <a:ext cx="10972800" cy="1049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solidFill>
                <a:srgbClr val="535353"/>
              </a:solidFill>
            </a:rPr>
            <a:t>Treated with compassion and honesty</a:t>
          </a:r>
        </a:p>
        <a:p>
          <a:pPr marL="228600" lvl="1" indent="-228600" algn="l" defTabSz="889000">
            <a:lnSpc>
              <a:spcPct val="90000"/>
            </a:lnSpc>
            <a:spcBef>
              <a:spcPct val="0"/>
            </a:spcBef>
            <a:spcAft>
              <a:spcPct val="20000"/>
            </a:spcAft>
            <a:buChar char="•"/>
          </a:pPr>
          <a:r>
            <a:rPr lang="en-US" sz="2000" kern="1200" dirty="0">
              <a:solidFill>
                <a:srgbClr val="535353"/>
              </a:solidFill>
            </a:rPr>
            <a:t>Can get the answers and support they need</a:t>
          </a:r>
        </a:p>
        <a:p>
          <a:pPr marL="228600" lvl="1" indent="-228600" algn="l" defTabSz="889000">
            <a:lnSpc>
              <a:spcPct val="90000"/>
            </a:lnSpc>
            <a:spcBef>
              <a:spcPct val="0"/>
            </a:spcBef>
            <a:spcAft>
              <a:spcPct val="20000"/>
            </a:spcAft>
            <a:buChar char="•"/>
          </a:pPr>
          <a:r>
            <a:rPr lang="en-US" sz="2000" kern="1200" dirty="0">
              <a:solidFill>
                <a:srgbClr val="535353"/>
              </a:solidFill>
            </a:rPr>
            <a:t>Fairer and more timely process than court system</a:t>
          </a:r>
        </a:p>
      </dsp:txBody>
      <dsp:txXfrm>
        <a:off x="0" y="545337"/>
        <a:ext cx="10972800" cy="1049490"/>
      </dsp:txXfrm>
    </dsp:sp>
    <dsp:sp modelId="{5C2D7089-1B35-404D-AD28-95275220D3F6}">
      <dsp:nvSpPr>
        <dsp:cNvPr id="0" name=""/>
        <dsp:cNvSpPr/>
      </dsp:nvSpPr>
      <dsp:spPr>
        <a:xfrm>
          <a:off x="0" y="1594827"/>
          <a:ext cx="10972800" cy="486720"/>
        </a:xfrm>
        <a:prstGeom prst="roundRect">
          <a:avLst/>
        </a:prstGeom>
        <a:solidFill>
          <a:srgbClr val="00548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Better for providers</a:t>
          </a:r>
        </a:p>
      </dsp:txBody>
      <dsp:txXfrm>
        <a:off x="23760" y="1618587"/>
        <a:ext cx="10925280" cy="439200"/>
      </dsp:txXfrm>
    </dsp:sp>
    <dsp:sp modelId="{79C7BCAA-43B3-4618-9058-315621BF4A81}">
      <dsp:nvSpPr>
        <dsp:cNvPr id="0" name=""/>
        <dsp:cNvSpPr/>
      </dsp:nvSpPr>
      <dsp:spPr>
        <a:xfrm>
          <a:off x="0" y="2081547"/>
          <a:ext cx="10972800" cy="1049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solidFill>
                <a:srgbClr val="535353"/>
              </a:solidFill>
            </a:rPr>
            <a:t>Preserves provider/patient relationship when possible</a:t>
          </a:r>
        </a:p>
        <a:p>
          <a:pPr marL="228600" lvl="1" indent="-228600" algn="l" defTabSz="889000">
            <a:lnSpc>
              <a:spcPct val="90000"/>
            </a:lnSpc>
            <a:spcBef>
              <a:spcPct val="0"/>
            </a:spcBef>
            <a:spcAft>
              <a:spcPct val="20000"/>
            </a:spcAft>
            <a:buChar char="•"/>
          </a:pPr>
          <a:r>
            <a:rPr lang="en-US" sz="2000" kern="1200" dirty="0">
              <a:solidFill>
                <a:srgbClr val="535353"/>
              </a:solidFill>
            </a:rPr>
            <a:t>Can express natural empathy and get support they need</a:t>
          </a:r>
        </a:p>
        <a:p>
          <a:pPr marL="228600" lvl="1" indent="-228600" algn="l" defTabSz="889000">
            <a:lnSpc>
              <a:spcPct val="90000"/>
            </a:lnSpc>
            <a:spcBef>
              <a:spcPct val="0"/>
            </a:spcBef>
            <a:spcAft>
              <a:spcPct val="20000"/>
            </a:spcAft>
            <a:buChar char="•"/>
          </a:pPr>
          <a:r>
            <a:rPr lang="en-US" sz="2000" kern="1200" dirty="0">
              <a:solidFill>
                <a:srgbClr val="535353"/>
              </a:solidFill>
            </a:rPr>
            <a:t>True systemic root causes are more likely to be unearthed</a:t>
          </a:r>
        </a:p>
      </dsp:txBody>
      <dsp:txXfrm>
        <a:off x="0" y="2081547"/>
        <a:ext cx="10972800" cy="1049490"/>
      </dsp:txXfrm>
    </dsp:sp>
    <dsp:sp modelId="{01D342FC-AB7F-4F4E-81F9-5B22795754B8}">
      <dsp:nvSpPr>
        <dsp:cNvPr id="0" name=""/>
        <dsp:cNvSpPr/>
      </dsp:nvSpPr>
      <dsp:spPr>
        <a:xfrm>
          <a:off x="0" y="3131037"/>
          <a:ext cx="10972800" cy="486720"/>
        </a:xfrm>
        <a:prstGeom prst="roundRect">
          <a:avLst/>
        </a:prstGeom>
        <a:solidFill>
          <a:srgbClr val="00548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dirty="0"/>
            <a:t>Better for the healthcare system</a:t>
          </a:r>
        </a:p>
      </dsp:txBody>
      <dsp:txXfrm>
        <a:off x="23760" y="3154797"/>
        <a:ext cx="10925280" cy="439200"/>
      </dsp:txXfrm>
    </dsp:sp>
    <dsp:sp modelId="{9398D1A7-28C2-4582-9FA2-B9CB243563AB}">
      <dsp:nvSpPr>
        <dsp:cNvPr id="0" name=""/>
        <dsp:cNvSpPr/>
      </dsp:nvSpPr>
      <dsp:spPr>
        <a:xfrm>
          <a:off x="0" y="3617757"/>
          <a:ext cx="10972800" cy="10494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solidFill>
                <a:srgbClr val="535353"/>
              </a:solidFill>
            </a:rPr>
            <a:t>Less defensive medicine</a:t>
          </a:r>
        </a:p>
        <a:p>
          <a:pPr marL="228600" lvl="1" indent="-228600" algn="l" defTabSz="889000">
            <a:lnSpc>
              <a:spcPct val="90000"/>
            </a:lnSpc>
            <a:spcBef>
              <a:spcPct val="0"/>
            </a:spcBef>
            <a:spcAft>
              <a:spcPct val="20000"/>
            </a:spcAft>
            <a:buChar char="•"/>
          </a:pPr>
          <a:r>
            <a:rPr lang="en-US" sz="2000" kern="1200" dirty="0">
              <a:solidFill>
                <a:srgbClr val="535353"/>
              </a:solidFill>
            </a:rPr>
            <a:t>System improvements are made</a:t>
          </a:r>
        </a:p>
        <a:p>
          <a:pPr marL="228600" lvl="1" indent="-228600" algn="l" defTabSz="889000">
            <a:lnSpc>
              <a:spcPct val="90000"/>
            </a:lnSpc>
            <a:spcBef>
              <a:spcPct val="0"/>
            </a:spcBef>
            <a:spcAft>
              <a:spcPct val="20000"/>
            </a:spcAft>
            <a:buChar char="•"/>
          </a:pPr>
          <a:r>
            <a:rPr lang="en-US" sz="2000" kern="1200" dirty="0">
              <a:solidFill>
                <a:srgbClr val="535353"/>
              </a:solidFill>
            </a:rPr>
            <a:t>Builds trust in the system which can increase reporting and morale</a:t>
          </a:r>
        </a:p>
      </dsp:txBody>
      <dsp:txXfrm>
        <a:off x="0" y="3617757"/>
        <a:ext cx="10972800" cy="10494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7A5CD-660B-453F-A1E0-401131E9BE00}">
      <dsp:nvSpPr>
        <dsp:cNvPr id="0" name=""/>
        <dsp:cNvSpPr/>
      </dsp:nvSpPr>
      <dsp:spPr>
        <a:xfrm>
          <a:off x="4860696" y="3101474"/>
          <a:ext cx="91440" cy="414411"/>
        </a:xfrm>
        <a:custGeom>
          <a:avLst/>
          <a:gdLst/>
          <a:ahLst/>
          <a:cxnLst/>
          <a:rect l="0" t="0" r="0" b="0"/>
          <a:pathLst>
            <a:path>
              <a:moveTo>
                <a:pt x="45720" y="0"/>
              </a:moveTo>
              <a:lnTo>
                <a:pt x="45720" y="4144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FEEBC6-A3C3-4DE2-A5BC-2D54A12615CC}">
      <dsp:nvSpPr>
        <dsp:cNvPr id="0" name=""/>
        <dsp:cNvSpPr/>
      </dsp:nvSpPr>
      <dsp:spPr>
        <a:xfrm>
          <a:off x="4035638" y="1782245"/>
          <a:ext cx="870778" cy="414411"/>
        </a:xfrm>
        <a:custGeom>
          <a:avLst/>
          <a:gdLst/>
          <a:ahLst/>
          <a:cxnLst/>
          <a:rect l="0" t="0" r="0" b="0"/>
          <a:pathLst>
            <a:path>
              <a:moveTo>
                <a:pt x="0" y="0"/>
              </a:moveTo>
              <a:lnTo>
                <a:pt x="0" y="282409"/>
              </a:lnTo>
              <a:lnTo>
                <a:pt x="870778" y="282409"/>
              </a:lnTo>
              <a:lnTo>
                <a:pt x="870778" y="4144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AEA26E-C476-4F27-83C1-70CACBB68CE8}">
      <dsp:nvSpPr>
        <dsp:cNvPr id="0" name=""/>
        <dsp:cNvSpPr/>
      </dsp:nvSpPr>
      <dsp:spPr>
        <a:xfrm>
          <a:off x="3119139" y="3101474"/>
          <a:ext cx="91440" cy="414411"/>
        </a:xfrm>
        <a:custGeom>
          <a:avLst/>
          <a:gdLst/>
          <a:ahLst/>
          <a:cxnLst/>
          <a:rect l="0" t="0" r="0" b="0"/>
          <a:pathLst>
            <a:path>
              <a:moveTo>
                <a:pt x="45720" y="0"/>
              </a:moveTo>
              <a:lnTo>
                <a:pt x="45720" y="4144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75794EB-0E04-4874-9D76-7A632F3E3C33}">
      <dsp:nvSpPr>
        <dsp:cNvPr id="0" name=""/>
        <dsp:cNvSpPr/>
      </dsp:nvSpPr>
      <dsp:spPr>
        <a:xfrm>
          <a:off x="3164859" y="1782245"/>
          <a:ext cx="870778" cy="414411"/>
        </a:xfrm>
        <a:custGeom>
          <a:avLst/>
          <a:gdLst/>
          <a:ahLst/>
          <a:cxnLst/>
          <a:rect l="0" t="0" r="0" b="0"/>
          <a:pathLst>
            <a:path>
              <a:moveTo>
                <a:pt x="870778" y="0"/>
              </a:moveTo>
              <a:lnTo>
                <a:pt x="870778" y="282409"/>
              </a:lnTo>
              <a:lnTo>
                <a:pt x="0" y="282409"/>
              </a:lnTo>
              <a:lnTo>
                <a:pt x="0" y="4144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321455-4260-48F0-BC8E-A3474D105F90}">
      <dsp:nvSpPr>
        <dsp:cNvPr id="0" name=""/>
        <dsp:cNvSpPr/>
      </dsp:nvSpPr>
      <dsp:spPr>
        <a:xfrm>
          <a:off x="3989918" y="463015"/>
          <a:ext cx="91440" cy="414411"/>
        </a:xfrm>
        <a:custGeom>
          <a:avLst/>
          <a:gdLst/>
          <a:ahLst/>
          <a:cxnLst/>
          <a:rect l="0" t="0" r="0" b="0"/>
          <a:pathLst>
            <a:path>
              <a:moveTo>
                <a:pt x="45720" y="0"/>
              </a:moveTo>
              <a:lnTo>
                <a:pt x="45720" y="4144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28195AC-67DB-44A6-B8A4-DC80E49099FF}">
      <dsp:nvSpPr>
        <dsp:cNvPr id="0" name=""/>
        <dsp:cNvSpPr/>
      </dsp:nvSpPr>
      <dsp:spPr>
        <a:xfrm>
          <a:off x="2943993" y="888"/>
          <a:ext cx="2183290" cy="462126"/>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A401EEE-D7EF-4C47-A7E6-71E7AB4E5AB8}">
      <dsp:nvSpPr>
        <dsp:cNvPr id="0" name=""/>
        <dsp:cNvSpPr/>
      </dsp:nvSpPr>
      <dsp:spPr>
        <a:xfrm>
          <a:off x="3102316" y="151296"/>
          <a:ext cx="2183290" cy="46212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err="1"/>
            <a:t>CARe</a:t>
          </a:r>
          <a:r>
            <a:rPr lang="en-US" sz="1200" kern="1200" dirty="0"/>
            <a:t> Event occurs</a:t>
          </a:r>
        </a:p>
      </dsp:txBody>
      <dsp:txXfrm>
        <a:off x="3115851" y="164831"/>
        <a:ext cx="2156220" cy="435056"/>
      </dsp:txXfrm>
    </dsp:sp>
    <dsp:sp modelId="{1D24D218-512C-40EE-8429-C9A3DAA06A05}">
      <dsp:nvSpPr>
        <dsp:cNvPr id="0" name=""/>
        <dsp:cNvSpPr/>
      </dsp:nvSpPr>
      <dsp:spPr>
        <a:xfrm>
          <a:off x="1773187" y="877427"/>
          <a:ext cx="4524902" cy="90481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52B50AC-6DBE-47D4-8BF5-797B4968E2FA}">
      <dsp:nvSpPr>
        <dsp:cNvPr id="0" name=""/>
        <dsp:cNvSpPr/>
      </dsp:nvSpPr>
      <dsp:spPr>
        <a:xfrm>
          <a:off x="1931510" y="1027834"/>
          <a:ext cx="4524902" cy="90481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Respond immediately to the patient’s clinical needs, communicate proactively, express empathy, investigate, make changes to improve patient safety and inform patient of  those changes</a:t>
          </a:r>
        </a:p>
      </dsp:txBody>
      <dsp:txXfrm>
        <a:off x="1958011" y="1054335"/>
        <a:ext cx="4471900" cy="851815"/>
      </dsp:txXfrm>
    </dsp:sp>
    <dsp:sp modelId="{DCAEF896-FB37-4CC2-A0CF-67AAD734B6AF}">
      <dsp:nvSpPr>
        <dsp:cNvPr id="0" name=""/>
        <dsp:cNvSpPr/>
      </dsp:nvSpPr>
      <dsp:spPr>
        <a:xfrm>
          <a:off x="2452404" y="2196656"/>
          <a:ext cx="1424910" cy="90481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D7546E0D-CE51-4B68-A985-FD61FAD25D5E}">
      <dsp:nvSpPr>
        <dsp:cNvPr id="0" name=""/>
        <dsp:cNvSpPr/>
      </dsp:nvSpPr>
      <dsp:spPr>
        <a:xfrm>
          <a:off x="2610728" y="2347063"/>
          <a:ext cx="1424910" cy="90481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kern="1200" dirty="0"/>
            <a:t>Standard of Care NOT met and caused significant harm</a:t>
          </a:r>
        </a:p>
      </dsp:txBody>
      <dsp:txXfrm>
        <a:off x="2637229" y="2373564"/>
        <a:ext cx="1371908" cy="851815"/>
      </dsp:txXfrm>
    </dsp:sp>
    <dsp:sp modelId="{C9BA84B0-8632-4CCC-9CB7-CB1160372B5B}">
      <dsp:nvSpPr>
        <dsp:cNvPr id="0" name=""/>
        <dsp:cNvSpPr/>
      </dsp:nvSpPr>
      <dsp:spPr>
        <a:xfrm>
          <a:off x="2452404" y="3515885"/>
          <a:ext cx="1424910" cy="90481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EA6EC83-FAE4-415E-88A9-44992BFD4A95}">
      <dsp:nvSpPr>
        <dsp:cNvPr id="0" name=""/>
        <dsp:cNvSpPr/>
      </dsp:nvSpPr>
      <dsp:spPr>
        <a:xfrm>
          <a:off x="2610728" y="3666293"/>
          <a:ext cx="1424910" cy="90481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err="1"/>
            <a:t>CARe</a:t>
          </a:r>
          <a:r>
            <a:rPr lang="en-US" sz="900" kern="1200" dirty="0"/>
            <a:t> Insurer Pathway: In coordination with insurer: explain what happened, formally apologize, proactively offer compensation</a:t>
          </a:r>
        </a:p>
      </dsp:txBody>
      <dsp:txXfrm>
        <a:off x="2637229" y="3692794"/>
        <a:ext cx="1371908" cy="851815"/>
      </dsp:txXfrm>
    </dsp:sp>
    <dsp:sp modelId="{ABD01165-F304-4385-81FF-0407391C9391}">
      <dsp:nvSpPr>
        <dsp:cNvPr id="0" name=""/>
        <dsp:cNvSpPr/>
      </dsp:nvSpPr>
      <dsp:spPr>
        <a:xfrm>
          <a:off x="4193961" y="2196656"/>
          <a:ext cx="1424910" cy="90481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FCD05424-75BC-4A82-B8CF-F81F36475DCA}">
      <dsp:nvSpPr>
        <dsp:cNvPr id="0" name=""/>
        <dsp:cNvSpPr/>
      </dsp:nvSpPr>
      <dsp:spPr>
        <a:xfrm>
          <a:off x="4352285" y="2347063"/>
          <a:ext cx="1424910" cy="90481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kern="1200" dirty="0"/>
            <a:t>Standard of care met or low-level harm</a:t>
          </a:r>
        </a:p>
      </dsp:txBody>
      <dsp:txXfrm>
        <a:off x="4378786" y="2373564"/>
        <a:ext cx="1371908" cy="851815"/>
      </dsp:txXfrm>
    </dsp:sp>
    <dsp:sp modelId="{9B897C43-4E0B-43F5-BDEE-C3FBDF585D52}">
      <dsp:nvSpPr>
        <dsp:cNvPr id="0" name=""/>
        <dsp:cNvSpPr/>
      </dsp:nvSpPr>
      <dsp:spPr>
        <a:xfrm>
          <a:off x="4193961" y="3515885"/>
          <a:ext cx="1424910" cy="904817"/>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011E083-9C20-4C7D-B609-A8BED45DBB41}">
      <dsp:nvSpPr>
        <dsp:cNvPr id="0" name=""/>
        <dsp:cNvSpPr/>
      </dsp:nvSpPr>
      <dsp:spPr>
        <a:xfrm>
          <a:off x="4352285" y="3666293"/>
          <a:ext cx="1424910" cy="90481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Explain what happened and answer patient questions; continue to express empathy; option of good will gesture</a:t>
          </a:r>
        </a:p>
      </dsp:txBody>
      <dsp:txXfrm>
        <a:off x="4378786" y="3692794"/>
        <a:ext cx="1371908" cy="8518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2B14B-C82E-4EC4-AC35-93D8AD3763B8}">
      <dsp:nvSpPr>
        <dsp:cNvPr id="0" name=""/>
        <dsp:cNvSpPr/>
      </dsp:nvSpPr>
      <dsp:spPr>
        <a:xfrm>
          <a:off x="7009523" y="1682808"/>
          <a:ext cx="1753476" cy="4453309"/>
        </a:xfrm>
        <a:prstGeom prst="wedgeRectCallout">
          <a:avLst>
            <a:gd name="adj1" fmla="val 0"/>
            <a:gd name="adj2" fmla="val 0"/>
          </a:avLst>
        </a:prstGeom>
        <a:solidFill>
          <a:schemeClr val="accent4">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None/>
          </a:pPr>
          <a:r>
            <a:rPr lang="en-US" sz="1600" kern="1200" dirty="0"/>
            <a:t>Initial meeting with insurers, providers, patient safety staff, patient, counsel, and other parties. </a:t>
          </a:r>
        </a:p>
        <a:p>
          <a:pPr marL="0" lvl="0" indent="0" algn="l" defTabSz="711200">
            <a:lnSpc>
              <a:spcPct val="90000"/>
            </a:lnSpc>
            <a:spcBef>
              <a:spcPct val="0"/>
            </a:spcBef>
            <a:spcAft>
              <a:spcPct val="35000"/>
            </a:spcAft>
            <a:buNone/>
          </a:pPr>
          <a:r>
            <a:rPr lang="en-US" sz="1600" kern="1200" dirty="0"/>
            <a:t>Additional meetings occur as necessary.</a:t>
          </a:r>
        </a:p>
        <a:p>
          <a:pPr marL="0" lvl="0" indent="0" algn="l" defTabSz="711200">
            <a:lnSpc>
              <a:spcPct val="90000"/>
            </a:lnSpc>
            <a:spcBef>
              <a:spcPct val="0"/>
            </a:spcBef>
            <a:spcAft>
              <a:spcPct val="35000"/>
            </a:spcAft>
            <a:buNone/>
          </a:pPr>
          <a:r>
            <a:rPr lang="en-US" sz="1600" kern="1200" dirty="0"/>
            <a:t>Final offer to patient made and accepted or rejected. </a:t>
          </a:r>
        </a:p>
        <a:p>
          <a:pPr marL="0" lvl="0" indent="0" algn="l" defTabSz="711200">
            <a:lnSpc>
              <a:spcPct val="90000"/>
            </a:lnSpc>
            <a:spcBef>
              <a:spcPct val="0"/>
            </a:spcBef>
            <a:spcAft>
              <a:spcPct val="35000"/>
            </a:spcAft>
            <a:buNone/>
          </a:pPr>
          <a:r>
            <a:rPr lang="en-US" sz="1600" b="1" kern="1200" dirty="0"/>
            <a:t>(10,11)</a:t>
          </a:r>
        </a:p>
      </dsp:txBody>
      <dsp:txXfrm>
        <a:off x="7232103" y="1682808"/>
        <a:ext cx="1530896" cy="4453309"/>
      </dsp:txXfrm>
    </dsp:sp>
    <dsp:sp modelId="{3DC34508-0946-4FA3-A773-9AA495882FE4}">
      <dsp:nvSpPr>
        <dsp:cNvPr id="0" name=""/>
        <dsp:cNvSpPr/>
      </dsp:nvSpPr>
      <dsp:spPr>
        <a:xfrm>
          <a:off x="7009523" y="569481"/>
          <a:ext cx="1753476" cy="111332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889000">
            <a:lnSpc>
              <a:spcPct val="90000"/>
            </a:lnSpc>
            <a:spcBef>
              <a:spcPct val="0"/>
            </a:spcBef>
            <a:spcAft>
              <a:spcPct val="35000"/>
            </a:spcAft>
            <a:buNone/>
          </a:pPr>
          <a:r>
            <a:rPr lang="en-US" sz="2000" kern="1200" dirty="0"/>
            <a:t>3-6+ months</a:t>
          </a:r>
        </a:p>
      </dsp:txBody>
      <dsp:txXfrm>
        <a:off x="7009523" y="569481"/>
        <a:ext cx="1753476" cy="1113327"/>
      </dsp:txXfrm>
    </dsp:sp>
    <dsp:sp modelId="{55A0B088-C96A-49C5-BD01-0E35A2973361}">
      <dsp:nvSpPr>
        <dsp:cNvPr id="0" name=""/>
        <dsp:cNvSpPr/>
      </dsp:nvSpPr>
      <dsp:spPr>
        <a:xfrm>
          <a:off x="5257798" y="1676400"/>
          <a:ext cx="1753476" cy="4280312"/>
        </a:xfrm>
        <a:prstGeom prst="wedgeRectCallout">
          <a:avLst>
            <a:gd name="adj1" fmla="val 62500"/>
            <a:gd name="adj2" fmla="val 20830"/>
          </a:avLst>
        </a:prstGeom>
        <a:solidFill>
          <a:schemeClr val="accent4">
            <a:tint val="50000"/>
            <a:hueOff val="3161252"/>
            <a:satOff val="3224"/>
            <a:lumOff val="39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None/>
          </a:pPr>
          <a:r>
            <a:rPr lang="en-US" sz="1600" kern="1200" dirty="0"/>
            <a:t>Insurer reviews case and develops offer parameters</a:t>
          </a:r>
        </a:p>
        <a:p>
          <a:pPr marL="0" lvl="0" indent="0" algn="l" defTabSz="711200">
            <a:lnSpc>
              <a:spcPct val="90000"/>
            </a:lnSpc>
            <a:spcBef>
              <a:spcPct val="0"/>
            </a:spcBef>
            <a:spcAft>
              <a:spcPct val="35000"/>
            </a:spcAft>
            <a:buNone/>
          </a:pPr>
          <a:r>
            <a:rPr lang="en-US" sz="1600" kern="1200" dirty="0"/>
            <a:t>Provider/System Allocation by insurer</a:t>
          </a:r>
        </a:p>
        <a:p>
          <a:pPr marL="0" lvl="0" indent="0" algn="l" defTabSz="711200">
            <a:lnSpc>
              <a:spcPct val="90000"/>
            </a:lnSpc>
            <a:spcBef>
              <a:spcPct val="0"/>
            </a:spcBef>
            <a:spcAft>
              <a:spcPct val="35000"/>
            </a:spcAft>
            <a:buNone/>
          </a:pPr>
          <a:r>
            <a:rPr lang="en-US" sz="1600" kern="1200" dirty="0"/>
            <a:t>Insurer invites patient to </a:t>
          </a:r>
          <a:r>
            <a:rPr lang="en-US" sz="1600" kern="1200" dirty="0" err="1"/>
            <a:t>CARe</a:t>
          </a:r>
          <a:r>
            <a:rPr lang="en-US" sz="1600" kern="1200" dirty="0"/>
            <a:t> Initial Meeting; recommends that counsel also attend</a:t>
          </a:r>
        </a:p>
        <a:p>
          <a:pPr marL="0" lvl="0" indent="0" algn="l" defTabSz="711200">
            <a:lnSpc>
              <a:spcPct val="90000"/>
            </a:lnSpc>
            <a:spcBef>
              <a:spcPct val="0"/>
            </a:spcBef>
            <a:spcAft>
              <a:spcPct val="35000"/>
            </a:spcAft>
            <a:buNone/>
          </a:pPr>
          <a:r>
            <a:rPr lang="en-US" sz="1600" kern="1200" dirty="0"/>
            <a:t>Lessons learned implemented at site</a:t>
          </a:r>
        </a:p>
        <a:p>
          <a:pPr marL="0" lvl="0" indent="0" algn="l" defTabSz="711200">
            <a:lnSpc>
              <a:spcPct val="90000"/>
            </a:lnSpc>
            <a:spcBef>
              <a:spcPct val="0"/>
            </a:spcBef>
            <a:spcAft>
              <a:spcPct val="35000"/>
            </a:spcAft>
            <a:buNone/>
          </a:pPr>
          <a:r>
            <a:rPr lang="en-US" sz="1600" b="1" kern="1200" dirty="0"/>
            <a:t>(6,7,8,9)</a:t>
          </a:r>
        </a:p>
      </dsp:txBody>
      <dsp:txXfrm>
        <a:off x="5480378" y="1676400"/>
        <a:ext cx="1530896" cy="4280312"/>
      </dsp:txXfrm>
    </dsp:sp>
    <dsp:sp modelId="{DB36734E-88E6-428E-B819-0756E028F1B2}">
      <dsp:nvSpPr>
        <dsp:cNvPr id="0" name=""/>
        <dsp:cNvSpPr/>
      </dsp:nvSpPr>
      <dsp:spPr>
        <a:xfrm>
          <a:off x="5260428" y="708647"/>
          <a:ext cx="1753476" cy="974161"/>
        </a:xfrm>
        <a:prstGeom prst="rect">
          <a:avLst/>
        </a:prstGeom>
        <a:solidFill>
          <a:schemeClr val="accent4">
            <a:hueOff val="3062339"/>
            <a:satOff val="9673"/>
            <a:lumOff val="16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889000">
            <a:lnSpc>
              <a:spcPct val="90000"/>
            </a:lnSpc>
            <a:spcBef>
              <a:spcPct val="0"/>
            </a:spcBef>
            <a:spcAft>
              <a:spcPct val="35000"/>
            </a:spcAft>
            <a:buNone/>
          </a:pPr>
          <a:r>
            <a:rPr lang="en-US" sz="2000" kern="1200" dirty="0"/>
            <a:t>2-5 months</a:t>
          </a:r>
        </a:p>
      </dsp:txBody>
      <dsp:txXfrm>
        <a:off x="5260428" y="708647"/>
        <a:ext cx="1753476" cy="974161"/>
      </dsp:txXfrm>
    </dsp:sp>
    <dsp:sp modelId="{340EDE3F-7394-47D3-87C3-A15745009793}">
      <dsp:nvSpPr>
        <dsp:cNvPr id="0" name=""/>
        <dsp:cNvSpPr/>
      </dsp:nvSpPr>
      <dsp:spPr>
        <a:xfrm>
          <a:off x="3505199" y="1676418"/>
          <a:ext cx="1753476" cy="4170346"/>
        </a:xfrm>
        <a:prstGeom prst="wedgeRectCallout">
          <a:avLst>
            <a:gd name="adj1" fmla="val 62500"/>
            <a:gd name="adj2" fmla="val 20830"/>
          </a:avLst>
        </a:prstGeom>
        <a:solidFill>
          <a:schemeClr val="accent4">
            <a:tint val="50000"/>
            <a:hueOff val="6322504"/>
            <a:satOff val="6449"/>
            <a:lumOff val="79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None/>
          </a:pPr>
          <a:r>
            <a:rPr lang="en-US" sz="1600" kern="1200"/>
            <a:t>Determination of </a:t>
          </a:r>
          <a:r>
            <a:rPr lang="en-US" sz="1600" kern="1200" err="1"/>
            <a:t>CARe</a:t>
          </a:r>
          <a:r>
            <a:rPr lang="en-US" sz="1600" kern="1200"/>
            <a:t> criteria fit</a:t>
          </a:r>
        </a:p>
        <a:p>
          <a:pPr marL="0" lvl="0" indent="0" algn="l" defTabSz="711200">
            <a:lnSpc>
              <a:spcPct val="90000"/>
            </a:lnSpc>
            <a:spcBef>
              <a:spcPct val="0"/>
            </a:spcBef>
            <a:spcAft>
              <a:spcPct val="35000"/>
            </a:spcAft>
            <a:buNone/>
          </a:pPr>
          <a:r>
            <a:rPr lang="en-US" sz="1600" kern="1200"/>
            <a:t>Providers, Chiefs, and Directors consulted</a:t>
          </a:r>
        </a:p>
        <a:p>
          <a:pPr marL="0" lvl="0" indent="0" algn="l" defTabSz="711200">
            <a:lnSpc>
              <a:spcPct val="90000"/>
            </a:lnSpc>
            <a:spcBef>
              <a:spcPct val="0"/>
            </a:spcBef>
            <a:spcAft>
              <a:spcPct val="35000"/>
            </a:spcAft>
            <a:buNone/>
          </a:pPr>
          <a:r>
            <a:rPr lang="en-US" sz="1600" kern="1200"/>
            <a:t>Team huddle; designee conducts Initial </a:t>
          </a:r>
          <a:r>
            <a:rPr lang="en-US" sz="1600" kern="1200" err="1"/>
            <a:t>CARe</a:t>
          </a:r>
          <a:r>
            <a:rPr lang="en-US" sz="1600" kern="1200"/>
            <a:t> Communication with the patient; connects them to Insurer for record release</a:t>
          </a:r>
        </a:p>
        <a:p>
          <a:pPr marL="0" lvl="0" indent="0" algn="l" defTabSz="711200">
            <a:lnSpc>
              <a:spcPct val="90000"/>
            </a:lnSpc>
            <a:spcBef>
              <a:spcPct val="0"/>
            </a:spcBef>
            <a:spcAft>
              <a:spcPct val="35000"/>
            </a:spcAft>
            <a:buNone/>
          </a:pPr>
          <a:r>
            <a:rPr lang="en-US" sz="1600" b="1" kern="1200"/>
            <a:t>(4,5)</a:t>
          </a:r>
        </a:p>
      </dsp:txBody>
      <dsp:txXfrm>
        <a:off x="3727779" y="1676418"/>
        <a:ext cx="1530896" cy="4170346"/>
      </dsp:txXfrm>
    </dsp:sp>
    <dsp:sp modelId="{AD61EC84-30D9-4CC3-B4E7-F2249F2FEB5D}">
      <dsp:nvSpPr>
        <dsp:cNvPr id="0" name=""/>
        <dsp:cNvSpPr/>
      </dsp:nvSpPr>
      <dsp:spPr>
        <a:xfrm>
          <a:off x="3506952" y="852266"/>
          <a:ext cx="1753476" cy="834995"/>
        </a:xfrm>
        <a:prstGeom prst="rect">
          <a:avLst/>
        </a:prstGeom>
        <a:solidFill>
          <a:schemeClr val="accent4">
            <a:hueOff val="6124677"/>
            <a:satOff val="19345"/>
            <a:lumOff val="32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889000">
            <a:lnSpc>
              <a:spcPct val="90000"/>
            </a:lnSpc>
            <a:spcBef>
              <a:spcPct val="0"/>
            </a:spcBef>
            <a:spcAft>
              <a:spcPct val="35000"/>
            </a:spcAft>
            <a:buNone/>
          </a:pPr>
          <a:r>
            <a:rPr lang="en-US" sz="2000" kern="1200" dirty="0"/>
            <a:t>1-3 months</a:t>
          </a:r>
        </a:p>
      </dsp:txBody>
      <dsp:txXfrm>
        <a:off x="3506952" y="852266"/>
        <a:ext cx="1753476" cy="834995"/>
      </dsp:txXfrm>
    </dsp:sp>
    <dsp:sp modelId="{AF7EFE8C-8263-41EB-9D63-C3D686C86AD0}">
      <dsp:nvSpPr>
        <dsp:cNvPr id="0" name=""/>
        <dsp:cNvSpPr/>
      </dsp:nvSpPr>
      <dsp:spPr>
        <a:xfrm>
          <a:off x="1753476" y="1682808"/>
          <a:ext cx="1753476" cy="3618314"/>
        </a:xfrm>
        <a:prstGeom prst="wedgeRectCallout">
          <a:avLst>
            <a:gd name="adj1" fmla="val 62500"/>
            <a:gd name="adj2" fmla="val 20830"/>
          </a:avLst>
        </a:prstGeom>
        <a:solidFill>
          <a:schemeClr val="accent4">
            <a:tint val="50000"/>
            <a:hueOff val="9483756"/>
            <a:satOff val="9674"/>
            <a:lumOff val="118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None/>
          </a:pPr>
          <a:r>
            <a:rPr lang="en-US" sz="1600" kern="1200" dirty="0"/>
            <a:t>Internal investigation takes place</a:t>
          </a:r>
        </a:p>
        <a:p>
          <a:pPr marL="0" lvl="0" indent="0" algn="l" defTabSz="711200">
            <a:lnSpc>
              <a:spcPct val="90000"/>
            </a:lnSpc>
            <a:spcBef>
              <a:spcPct val="0"/>
            </a:spcBef>
            <a:spcAft>
              <a:spcPct val="35000"/>
            </a:spcAft>
            <a:buNone/>
          </a:pPr>
          <a:r>
            <a:rPr lang="en-US" sz="1600" kern="1200" dirty="0"/>
            <a:t>Patient Safety and Patient Relations maintain contact with providers and patients respectively</a:t>
          </a:r>
        </a:p>
        <a:p>
          <a:pPr marL="0" lvl="0" indent="0" algn="l" defTabSz="711200">
            <a:lnSpc>
              <a:spcPct val="90000"/>
            </a:lnSpc>
            <a:spcBef>
              <a:spcPct val="0"/>
            </a:spcBef>
            <a:spcAft>
              <a:spcPct val="35000"/>
            </a:spcAft>
            <a:buNone/>
          </a:pPr>
          <a:r>
            <a:rPr lang="en-US" sz="1600" b="1" kern="1200" dirty="0"/>
            <a:t>(3)</a:t>
          </a:r>
        </a:p>
        <a:p>
          <a:pPr marL="0" lvl="0" indent="0" algn="l" defTabSz="800100">
            <a:lnSpc>
              <a:spcPct val="90000"/>
            </a:lnSpc>
            <a:spcBef>
              <a:spcPct val="0"/>
            </a:spcBef>
            <a:spcAft>
              <a:spcPct val="35000"/>
            </a:spcAft>
            <a:buNone/>
          </a:pPr>
          <a:endParaRPr lang="en-US" sz="1800" kern="1200"/>
        </a:p>
      </dsp:txBody>
      <dsp:txXfrm>
        <a:off x="1976056" y="1682808"/>
        <a:ext cx="1530896" cy="3618314"/>
      </dsp:txXfrm>
    </dsp:sp>
    <dsp:sp modelId="{40325C37-2B56-4213-877B-7277D2DF6A28}">
      <dsp:nvSpPr>
        <dsp:cNvPr id="0" name=""/>
        <dsp:cNvSpPr/>
      </dsp:nvSpPr>
      <dsp:spPr>
        <a:xfrm>
          <a:off x="1753476" y="986979"/>
          <a:ext cx="1753476" cy="695829"/>
        </a:xfrm>
        <a:prstGeom prst="rect">
          <a:avLst/>
        </a:prstGeom>
        <a:solidFill>
          <a:schemeClr val="accent4">
            <a:hueOff val="9187017"/>
            <a:satOff val="29018"/>
            <a:lumOff val="48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889000">
            <a:lnSpc>
              <a:spcPct val="90000"/>
            </a:lnSpc>
            <a:spcBef>
              <a:spcPct val="0"/>
            </a:spcBef>
            <a:spcAft>
              <a:spcPct val="35000"/>
            </a:spcAft>
            <a:buNone/>
          </a:pPr>
          <a:r>
            <a:rPr lang="en-US" sz="2000" kern="1200" dirty="0"/>
            <a:t>2-4 weeks</a:t>
          </a:r>
        </a:p>
      </dsp:txBody>
      <dsp:txXfrm>
        <a:off x="1753476" y="986979"/>
        <a:ext cx="1753476" cy="695829"/>
      </dsp:txXfrm>
    </dsp:sp>
    <dsp:sp modelId="{A9334558-984E-4C28-A290-DA11E3AD708C}">
      <dsp:nvSpPr>
        <dsp:cNvPr id="0" name=""/>
        <dsp:cNvSpPr/>
      </dsp:nvSpPr>
      <dsp:spPr>
        <a:xfrm>
          <a:off x="0" y="1682808"/>
          <a:ext cx="1753476" cy="3339982"/>
        </a:xfrm>
        <a:prstGeom prst="wedgeRectCallout">
          <a:avLst>
            <a:gd name="adj1" fmla="val 62500"/>
            <a:gd name="adj2" fmla="val 20830"/>
          </a:avLst>
        </a:prstGeom>
        <a:solidFill>
          <a:schemeClr val="accent4">
            <a:tint val="50000"/>
            <a:hueOff val="12645008"/>
            <a:satOff val="12898"/>
            <a:lumOff val="158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t" anchorCtr="0">
          <a:noAutofit/>
        </a:bodyPr>
        <a:lstStyle/>
        <a:p>
          <a:pPr marL="0" lvl="0" indent="0" algn="l" defTabSz="711200">
            <a:lnSpc>
              <a:spcPct val="90000"/>
            </a:lnSpc>
            <a:spcBef>
              <a:spcPct val="0"/>
            </a:spcBef>
            <a:spcAft>
              <a:spcPct val="35000"/>
            </a:spcAft>
            <a:buFont typeface="Arial" panose="020B0604020202020204" pitchFamily="34" charset="0"/>
            <a:buNone/>
          </a:pPr>
          <a:r>
            <a:rPr lang="en-US" sz="1600" kern="1200"/>
            <a:t>Patient Safety Alerted</a:t>
          </a:r>
        </a:p>
        <a:p>
          <a:pPr marL="0" lvl="0" indent="0" algn="l" defTabSz="711200">
            <a:lnSpc>
              <a:spcPct val="90000"/>
            </a:lnSpc>
            <a:spcBef>
              <a:spcPct val="0"/>
            </a:spcBef>
            <a:spcAft>
              <a:spcPct val="35000"/>
            </a:spcAft>
            <a:buFont typeface="Arial" panose="020B0604020202020204" pitchFamily="34" charset="0"/>
            <a:buNone/>
          </a:pPr>
          <a:r>
            <a:rPr lang="en-US" sz="1600" kern="1200"/>
            <a:t>Support services for providers and patients launched</a:t>
          </a:r>
        </a:p>
        <a:p>
          <a:pPr marL="0" lvl="0" indent="0" algn="l" defTabSz="711200">
            <a:lnSpc>
              <a:spcPct val="90000"/>
            </a:lnSpc>
            <a:spcBef>
              <a:spcPct val="0"/>
            </a:spcBef>
            <a:spcAft>
              <a:spcPct val="35000"/>
            </a:spcAft>
            <a:buFont typeface="Arial" panose="020B0604020202020204" pitchFamily="34" charset="0"/>
            <a:buNone/>
          </a:pPr>
          <a:r>
            <a:rPr lang="en-US" sz="1600" kern="1200"/>
            <a:t>Discussion with patient regarding error and known facts</a:t>
          </a:r>
        </a:p>
        <a:p>
          <a:pPr marL="0" lvl="0" indent="0" algn="l" defTabSz="711200">
            <a:lnSpc>
              <a:spcPct val="90000"/>
            </a:lnSpc>
            <a:spcBef>
              <a:spcPct val="0"/>
            </a:spcBef>
            <a:spcAft>
              <a:spcPct val="35000"/>
            </a:spcAft>
            <a:buNone/>
          </a:pPr>
          <a:r>
            <a:rPr lang="en-US" sz="1600" b="1" kern="1200"/>
            <a:t>(1,2)</a:t>
          </a:r>
        </a:p>
      </dsp:txBody>
      <dsp:txXfrm>
        <a:off x="222580" y="1682808"/>
        <a:ext cx="1530896" cy="3339982"/>
      </dsp:txXfrm>
    </dsp:sp>
    <dsp:sp modelId="{5DD620D3-6E6B-42E4-8519-CB2D876EBA91}">
      <dsp:nvSpPr>
        <dsp:cNvPr id="0" name=""/>
        <dsp:cNvSpPr/>
      </dsp:nvSpPr>
      <dsp:spPr>
        <a:xfrm>
          <a:off x="0" y="1126145"/>
          <a:ext cx="1753476" cy="556663"/>
        </a:xfrm>
        <a:prstGeom prst="rect">
          <a:avLst/>
        </a:prstGeom>
        <a:solidFill>
          <a:schemeClr val="accent4">
            <a:hueOff val="12249355"/>
            <a:satOff val="38691"/>
            <a:lumOff val="64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marL="0" lvl="0" indent="0" algn="ctr" defTabSz="889000">
            <a:lnSpc>
              <a:spcPct val="90000"/>
            </a:lnSpc>
            <a:spcBef>
              <a:spcPct val="0"/>
            </a:spcBef>
            <a:spcAft>
              <a:spcPct val="35000"/>
            </a:spcAft>
            <a:buNone/>
          </a:pPr>
          <a:r>
            <a:rPr lang="en-US" sz="2000" kern="1200" dirty="0"/>
            <a:t>24-48 hours</a:t>
          </a:r>
        </a:p>
      </dsp:txBody>
      <dsp:txXfrm>
        <a:off x="0" y="1126145"/>
        <a:ext cx="1753476" cy="556663"/>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2.xml><?xml version="1.0" encoding="utf-8"?>
<dgm:layoutDef xmlns:dgm="http://schemas.openxmlformats.org/drawingml/2006/diagram" xmlns:a="http://schemas.openxmlformats.org/drawingml/2006/main" uniqueId="urn:microsoft.com/office/officeart/2016/7/layout/HorizontalActionList">
  <dgm:title val="Horizontal Action List"/>
  <dgm:desc val="Used to show non-sequential or grouped lists of information. Works well with large amounts of text. All text has the same level of emphasis, and direction is not implied."/>
  <dgm:catLst>
    <dgm:cat type="list"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54"/>
      <dgm:constr type="primFontSz" for="des" forName="desTx" refType="primFontSz" refFor="des" refForName="parTx" op="lte" fact="0.75"/>
      <dgm:constr type="h" for="des" forName="desTx" op="equ"/>
      <dgm:constr type="w" for="ch" forName="space" op="equ" val="3"/>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varLst>
          <dgm:alg type="tx"/>
          <dgm:shape xmlns:r="http://schemas.openxmlformats.org/officeDocument/2006/relationships" type="rect" r:blip="">
            <dgm:adjLst/>
          </dgm:shape>
          <dgm:presOf axis="self" ptType="node"/>
          <dgm:constrLst>
            <dgm:constr type="h" refType="w" op="lte" fact="0.3"/>
            <dgm:constr type="h"/>
            <dgm:constr type="tMarg" refType="w" fact="0.224"/>
            <dgm:constr type="bMarg" refType="w" fact="0.224"/>
            <dgm:constr type="lMarg" refType="w" fact="0.224"/>
            <dgm:constr type="rMarg" refType="w" fact="0.224"/>
          </dgm:constrLst>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8"/>
            <dgm:constr type="tMarg" refType="w" fact="0.28"/>
            <dgm:constr type="bMarg" refType="w" fact="0.28"/>
            <dgm:constr type="lMarg" refType="w" fact="0.28"/>
            <dgm:constr type="rMarg" refType="w" fact="0.28"/>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InterconnectedBlockProcess">
  <dgm:title val="Interconnected Block Process"/>
  <dgm:desc val="Use to show sequential steps in a process. Works best with small amounts of Level 1 text and medium amounts of Level 2 text."/>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ea typeface="ＭＳ Ｐゴシック" charset="-128"/>
                <a:cs typeface="+mn-cs"/>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pitchFamily="34" charset="-128"/>
              </a:defRPr>
            </a:lvl1pPr>
          </a:lstStyle>
          <a:p>
            <a:pPr>
              <a:defRPr/>
            </a:pPr>
            <a:fld id="{D351B935-87FB-4F94-BBBD-27CF25A0802A}" type="datetimeFigureOut">
              <a:rPr lang="en-US" altLang="en-US"/>
              <a:pPr>
                <a:defRPr/>
              </a:pPr>
              <a:t>11/1/23</a:t>
            </a:fld>
            <a:endParaRPr lang="en-US" alt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ea typeface="ＭＳ Ｐゴシック" charset="-128"/>
                <a:cs typeface="+mn-cs"/>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pitchFamily="34" charset="-128"/>
              </a:defRPr>
            </a:lvl1pPr>
          </a:lstStyle>
          <a:p>
            <a:pPr>
              <a:defRPr/>
            </a:pPr>
            <a:fld id="{7EFEBFFA-1475-4B3E-A434-3EA66256686B}" type="slidenum">
              <a:rPr lang="en-US" altLang="en-US"/>
              <a:pPr>
                <a:defRPr/>
              </a:pPr>
              <a:t>‹#›</a:t>
            </a:fld>
            <a:endParaRPr lang="en-US" altLang="en-US"/>
          </a:p>
        </p:txBody>
      </p:sp>
    </p:spTree>
    <p:extLst>
      <p:ext uri="{BB962C8B-B14F-4D97-AF65-F5344CB8AC3E}">
        <p14:creationId xmlns:p14="http://schemas.microsoft.com/office/powerpoint/2010/main" val="6398805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atin typeface="Arial"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pitchFamily="34" charset="-128"/>
              </a:defRPr>
            </a:lvl1pPr>
          </a:lstStyle>
          <a:p>
            <a:pPr>
              <a:defRPr/>
            </a:pPr>
            <a:fld id="{E194C2CC-3E86-454D-99D6-038CA16EA08A}" type="datetimeFigureOut">
              <a:rPr lang="en-US" altLang="en-US"/>
              <a:pPr>
                <a:defRPr/>
              </a:pPr>
              <a:t>11/1/23</a:t>
            </a:fld>
            <a:endParaRPr lang="en-US" alt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atin typeface="Arial"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pitchFamily="34" charset="-128"/>
              </a:defRPr>
            </a:lvl1pPr>
          </a:lstStyle>
          <a:p>
            <a:pPr>
              <a:defRPr/>
            </a:pPr>
            <a:fld id="{3DCF65FA-F577-4169-882E-EFA165ED116B}" type="slidenum">
              <a:rPr lang="en-US" altLang="en-US"/>
              <a:pPr>
                <a:defRPr/>
              </a:pPr>
              <a:t>‹#›</a:t>
            </a:fld>
            <a:endParaRPr lang="en-US" altLang="en-US"/>
          </a:p>
        </p:txBody>
      </p:sp>
    </p:spTree>
    <p:extLst>
      <p:ext uri="{BB962C8B-B14F-4D97-AF65-F5344CB8AC3E}">
        <p14:creationId xmlns:p14="http://schemas.microsoft.com/office/powerpoint/2010/main" val="82349665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ted.com/talks/brian_goldman_doctors_make_mistakes_can_we_talk_about_that?language=en"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a:t>This presentation is a resource for </a:t>
            </a:r>
            <a:r>
              <a:rPr lang="en-US" b="0" i="1" u="none" strike="noStrike">
                <a:solidFill>
                  <a:srgbClr val="000000"/>
                </a:solidFill>
                <a:effectLst/>
                <a:latin typeface="Calibri" panose="020F0502020204030204" pitchFamily="34" charset="0"/>
              </a:rPr>
              <a:t>someone at a facility looking to introduce/convince the topic to a group of clinicians. </a:t>
            </a:r>
            <a:endParaRPr lang="en-US" altLang="en-US" i="1"/>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2AE04941-E61B-4A28-8C97-F55917918673}" type="slidenum">
              <a:rPr lang="en-US" altLang="en-US" smtClean="0">
                <a:latin typeface="Arial" pitchFamily="34" charset="0"/>
              </a:rPr>
              <a:pPr eaLnBrk="1" hangingPunct="1">
                <a:spcBef>
                  <a:spcPct val="0"/>
                </a:spcBef>
              </a:pPr>
              <a:t>1</a:t>
            </a:fld>
            <a:endParaRPr lang="en-US" altLang="en-US">
              <a:latin typeface="Arial" pitchFamily="34" charset="0"/>
            </a:endParaRPr>
          </a:p>
        </p:txBody>
      </p:sp>
    </p:spTree>
    <p:extLst>
      <p:ext uri="{BB962C8B-B14F-4D97-AF65-F5344CB8AC3E}">
        <p14:creationId xmlns:p14="http://schemas.microsoft.com/office/powerpoint/2010/main" val="3317128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12</a:t>
            </a:fld>
            <a:endParaRPr lang="en-US" altLang="en-US"/>
          </a:p>
        </p:txBody>
      </p:sp>
    </p:spTree>
    <p:extLst>
      <p:ext uri="{BB962C8B-B14F-4D97-AF65-F5344CB8AC3E}">
        <p14:creationId xmlns:p14="http://schemas.microsoft.com/office/powerpoint/2010/main" val="3395761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19F9CE-B518-4932-8CE7-D459DB3D8D57}" type="slidenum">
              <a:rPr lang="en-US" smtClean="0"/>
              <a:pPr/>
              <a:t>14</a:t>
            </a:fld>
            <a:endParaRPr lang="en-US"/>
          </a:p>
        </p:txBody>
      </p:sp>
    </p:spTree>
    <p:extLst>
      <p:ext uri="{BB962C8B-B14F-4D97-AF65-F5344CB8AC3E}">
        <p14:creationId xmlns:p14="http://schemas.microsoft.com/office/powerpoint/2010/main" val="3287011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atin typeface="Arial" pitchFamily="-1" charset="0"/>
                <a:ea typeface="Arial" pitchFamily="-1" charset="0"/>
                <a:cs typeface="Arial" pitchFamily="-1" charset="0"/>
              </a:rPr>
              <a:t>Source: Cost of Medical Error Report</a:t>
            </a:r>
            <a:endParaRPr lang="en-US"/>
          </a:p>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15</a:t>
            </a:fld>
            <a:endParaRPr lang="en-US" altLang="en-US"/>
          </a:p>
        </p:txBody>
      </p:sp>
    </p:spTree>
    <p:extLst>
      <p:ext uri="{BB962C8B-B14F-4D97-AF65-F5344CB8AC3E}">
        <p14:creationId xmlns:p14="http://schemas.microsoft.com/office/powerpoint/2010/main" val="2899008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We have collected a variety</a:t>
            </a:r>
            <a:r>
              <a:rPr lang="en-US" i="0" baseline="0" dirty="0"/>
              <a:t> of data on the CARe program which we will use to investigate three main topics. [</a:t>
            </a:r>
            <a:r>
              <a:rPr lang="en-US" i="1" baseline="0" dirty="0"/>
              <a:t>Next slide.</a:t>
            </a:r>
            <a:r>
              <a:rPr lang="en-US" i="0" baseline="0" dirty="0"/>
              <a:t>]</a:t>
            </a:r>
            <a:endParaRPr lang="en-US" i="0" dirty="0"/>
          </a:p>
        </p:txBody>
      </p:sp>
      <p:sp>
        <p:nvSpPr>
          <p:cNvPr id="4" name="Slide Number Placeholder 3"/>
          <p:cNvSpPr>
            <a:spLocks noGrp="1"/>
          </p:cNvSpPr>
          <p:nvPr>
            <p:ph type="sldNum" sz="quarter" idx="10"/>
          </p:nvPr>
        </p:nvSpPr>
        <p:spPr/>
        <p:txBody>
          <a:bodyPr/>
          <a:lstStyle/>
          <a:p>
            <a:fld id="{6CA42B79-A903-4B9F-B2A5-EFCE9268EDC5}"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849814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19F9CE-B518-4932-8CE7-D459DB3D8D57}"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14713018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9872">
              <a:defRPr/>
            </a:pPr>
            <a:endParaRPr lang="en-US" i="1" u="sng" baseline="0" dirty="0">
              <a:solidFill>
                <a:schemeClr val="tx1"/>
              </a:solidFill>
            </a:endParaRPr>
          </a:p>
        </p:txBody>
      </p:sp>
      <p:sp>
        <p:nvSpPr>
          <p:cNvPr id="4" name="Slide Number Placeholder 3"/>
          <p:cNvSpPr>
            <a:spLocks noGrp="1"/>
          </p:cNvSpPr>
          <p:nvPr>
            <p:ph type="sldNum" sz="quarter" idx="10"/>
          </p:nvPr>
        </p:nvSpPr>
        <p:spPr/>
        <p:txBody>
          <a:bodyPr/>
          <a:lstStyle/>
          <a:p>
            <a:fld id="{6CA42B79-A903-4B9F-B2A5-EFCE9268EDC5}"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2891210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2400" dirty="0"/>
              <a:t>Very few (9%) lead to compensation.</a:t>
            </a:r>
          </a:p>
          <a:p>
            <a:pPr lvl="0"/>
            <a:endParaRPr lang="en-US" sz="2400" dirty="0"/>
          </a:p>
          <a:p>
            <a:pPr lvl="0"/>
            <a:r>
              <a:rPr lang="en-US" sz="2400" dirty="0"/>
              <a:t>Compensation costs overall were modest (median $75K)</a:t>
            </a:r>
          </a:p>
          <a:p>
            <a:pPr lvl="0"/>
            <a:endParaRPr lang="en-US" sz="2400" dirty="0"/>
          </a:p>
          <a:p>
            <a:pPr lvl="0"/>
            <a:r>
              <a:rPr lang="en-US" sz="2400" dirty="0"/>
              <a:t>Overall conclusion: the program is good for patients, good for providers, good for patient safety </a:t>
            </a:r>
            <a:r>
              <a:rPr lang="mr-IN" sz="2400" dirty="0"/>
              <a:t>–</a:t>
            </a:r>
            <a:r>
              <a:rPr lang="en-US" sz="2400" dirty="0"/>
              <a:t> in short, it’s the right thing</a:t>
            </a:r>
            <a:r>
              <a:rPr lang="en-US" sz="2400" baseline="0" dirty="0"/>
              <a:t> to do, and it can be done without increasing </a:t>
            </a:r>
            <a:endParaRPr lang="en-US" dirty="0"/>
          </a:p>
        </p:txBody>
      </p:sp>
      <p:sp>
        <p:nvSpPr>
          <p:cNvPr id="4" name="Slide Number Placeholder 3"/>
          <p:cNvSpPr>
            <a:spLocks noGrp="1"/>
          </p:cNvSpPr>
          <p:nvPr>
            <p:ph type="sldNum" sz="quarter" idx="10"/>
          </p:nvPr>
        </p:nvSpPr>
        <p:spPr/>
        <p:txBody>
          <a:bodyPr/>
          <a:lstStyle/>
          <a:p>
            <a:fld id="{703B3286-2C2D-4A19-A59B-976BC509CBE2}" type="slidenum">
              <a:rPr lang="en-US" smtClean="0">
                <a:solidFill>
                  <a:prstClr val="black"/>
                </a:solidFill>
              </a:rPr>
              <a:pPr/>
              <a:t>19</a:t>
            </a:fld>
            <a:endParaRPr lang="en-US">
              <a:solidFill>
                <a:prstClr val="black"/>
              </a:solidFill>
            </a:endParaRPr>
          </a:p>
        </p:txBody>
      </p:sp>
    </p:spTree>
    <p:extLst>
      <p:ext uri="{BB962C8B-B14F-4D97-AF65-F5344CB8AC3E}">
        <p14:creationId xmlns:p14="http://schemas.microsoft.com/office/powerpoint/2010/main" val="987477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3B3286-2C2D-4A19-A59B-976BC509CBE2}" type="slidenum">
              <a:rPr lang="en-US" smtClean="0">
                <a:solidFill>
                  <a:prstClr val="black"/>
                </a:solidFill>
              </a:rPr>
              <a:pPr/>
              <a:t>20</a:t>
            </a:fld>
            <a:endParaRPr lang="en-US">
              <a:solidFill>
                <a:prstClr val="black"/>
              </a:solidFill>
            </a:endParaRPr>
          </a:p>
        </p:txBody>
      </p:sp>
    </p:spTree>
    <p:extLst>
      <p:ext uri="{BB962C8B-B14F-4D97-AF65-F5344CB8AC3E}">
        <p14:creationId xmlns:p14="http://schemas.microsoft.com/office/powerpoint/2010/main" val="1024931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2400" dirty="0"/>
              <a:t>Very few (9%) lead to compensation.</a:t>
            </a:r>
          </a:p>
          <a:p>
            <a:pPr lvl="0"/>
            <a:endParaRPr lang="en-US" sz="2400" dirty="0"/>
          </a:p>
          <a:p>
            <a:pPr lvl="0"/>
            <a:r>
              <a:rPr lang="en-US" sz="2400" dirty="0"/>
              <a:t>Compensation costs overall were modest (median $75K)</a:t>
            </a:r>
          </a:p>
          <a:p>
            <a:pPr lvl="0"/>
            <a:endParaRPr lang="en-US" sz="2400" dirty="0"/>
          </a:p>
          <a:p>
            <a:pPr lvl="0"/>
            <a:r>
              <a:rPr lang="en-US" sz="2400" dirty="0"/>
              <a:t>Overall conclusion: the program is good for patients, good for providers, good for patient safety </a:t>
            </a:r>
            <a:r>
              <a:rPr lang="mr-IN" sz="2400" dirty="0"/>
              <a:t>–</a:t>
            </a:r>
            <a:r>
              <a:rPr lang="en-US" sz="2400" dirty="0"/>
              <a:t> in short, it’s the right thing</a:t>
            </a:r>
            <a:r>
              <a:rPr lang="en-US" sz="2400" baseline="0" dirty="0"/>
              <a:t> to do, and it can be done without increasing </a:t>
            </a:r>
            <a:endParaRPr lang="en-US" dirty="0"/>
          </a:p>
        </p:txBody>
      </p:sp>
      <p:sp>
        <p:nvSpPr>
          <p:cNvPr id="4" name="Slide Number Placeholder 3"/>
          <p:cNvSpPr>
            <a:spLocks noGrp="1"/>
          </p:cNvSpPr>
          <p:nvPr>
            <p:ph type="sldNum" sz="quarter" idx="10"/>
          </p:nvPr>
        </p:nvSpPr>
        <p:spPr/>
        <p:txBody>
          <a:bodyPr/>
          <a:lstStyle/>
          <a:p>
            <a:fld id="{703B3286-2C2D-4A19-A59B-976BC509CBE2}" type="slidenum">
              <a:rPr lang="en-US" smtClean="0">
                <a:solidFill>
                  <a:prstClr val="black"/>
                </a:solidFill>
              </a:rPr>
              <a:pPr/>
              <a:t>21</a:t>
            </a:fld>
            <a:endParaRPr lang="en-US">
              <a:solidFill>
                <a:prstClr val="black"/>
              </a:solidFill>
            </a:endParaRPr>
          </a:p>
        </p:txBody>
      </p:sp>
    </p:spTree>
    <p:extLst>
      <p:ext uri="{BB962C8B-B14F-4D97-AF65-F5344CB8AC3E}">
        <p14:creationId xmlns:p14="http://schemas.microsoft.com/office/powerpoint/2010/main" val="1587024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For all CARe insurer cases (n=160), we ask, “</a:t>
            </a:r>
            <a:r>
              <a:rPr lang="en-US" dirty="0"/>
              <a:t>What patient safety improvements, if any, have been or are likely to be implemented by the hospital because of this incident (and others like it)?” We provide a list of possible improvements and ask RMs to “check all that apply”.   (That’s why sum &gt; the number of CARe insurer cases we have.)</a:t>
            </a:r>
          </a:p>
          <a:p>
            <a:pPr marL="444993" lvl="1"/>
            <a:endParaRPr lang="en-US" dirty="0"/>
          </a:p>
          <a:p>
            <a:r>
              <a:rPr lang="en-US" dirty="0"/>
              <a:t>In a third of CARe insurer cases (54/160), one or more patient safety improvements were identified. Most commonly, involved staff were informed of investigation findings and educational efforts were implemented. We also saw a fair number of policy changes resulting from CARe insurer cases.</a:t>
            </a:r>
          </a:p>
          <a:p>
            <a:pPr marL="166872" indent="-166872">
              <a:buFont typeface="Arial" panose="020B0604020202020204" pitchFamily="34" charset="0"/>
              <a:buChar char="•"/>
            </a:pPr>
            <a:endParaRPr lang="en-US" dirty="0"/>
          </a:p>
          <a:p>
            <a:r>
              <a:rPr lang="en-US" dirty="0"/>
              <a:t>Anecdotal evidence from check-in calls with pilot sites and interviews with leadership indicates that there are more patient safety improvements than what gets captured by our form in REDCap since hospitals also learn a lot from cases that do not get referred for CARe Insurer Resolution.  </a:t>
            </a:r>
          </a:p>
          <a:p>
            <a:endParaRPr lang="en-US" dirty="0"/>
          </a:p>
          <a:p>
            <a:endParaRPr lang="en-US" dirty="0"/>
          </a:p>
        </p:txBody>
      </p:sp>
      <p:sp>
        <p:nvSpPr>
          <p:cNvPr id="4" name="Slide Number Placeholder 3"/>
          <p:cNvSpPr>
            <a:spLocks noGrp="1"/>
          </p:cNvSpPr>
          <p:nvPr>
            <p:ph type="sldNum" sz="quarter" idx="10"/>
          </p:nvPr>
        </p:nvSpPr>
        <p:spPr/>
        <p:txBody>
          <a:bodyPr/>
          <a:lstStyle/>
          <a:p>
            <a:fld id="{6CA42B79-A903-4B9F-B2A5-EFCE9268EDC5}"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866333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2</a:t>
            </a:fld>
            <a:endParaRPr lang="en-US" altLang="en-US"/>
          </a:p>
        </p:txBody>
      </p:sp>
    </p:spTree>
    <p:extLst>
      <p:ext uri="{BB962C8B-B14F-4D97-AF65-F5344CB8AC3E}">
        <p14:creationId xmlns:p14="http://schemas.microsoft.com/office/powerpoint/2010/main" val="10012217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9872">
              <a:defRPr/>
            </a:pPr>
            <a:r>
              <a:rPr lang="en-US" baseline="0" dirty="0"/>
              <a:t>Answering on a scale from 1 to 10--where 1 indicates that they are “extremely unsupportive” of using CARe and 10 indicates they are “extremely supportive” of the program--over 80% gave it a rating of 8 or higher. </a:t>
            </a:r>
            <a:r>
              <a:rPr lang="en-US" b="1" u="sng" baseline="0" dirty="0"/>
              <a:t>The majority of those who felt they could answer this question (58/108=54%) gave it a “10”.</a:t>
            </a:r>
            <a:endParaRPr lang="en-US" b="1" u="sng" dirty="0"/>
          </a:p>
        </p:txBody>
      </p:sp>
      <p:sp>
        <p:nvSpPr>
          <p:cNvPr id="4" name="Slide Number Placeholder 3"/>
          <p:cNvSpPr>
            <a:spLocks noGrp="1"/>
          </p:cNvSpPr>
          <p:nvPr>
            <p:ph type="sldNum" sz="quarter" idx="10"/>
          </p:nvPr>
        </p:nvSpPr>
        <p:spPr/>
        <p:txBody>
          <a:bodyPr/>
          <a:lstStyle/>
          <a:p>
            <a:fld id="{6CA42B79-A903-4B9F-B2A5-EFCE9268EDC5}"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2470122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24</a:t>
            </a:fld>
            <a:endParaRPr lang="en-US" altLang="en-US"/>
          </a:p>
        </p:txBody>
      </p:sp>
    </p:spTree>
    <p:extLst>
      <p:ext uri="{BB962C8B-B14F-4D97-AF65-F5344CB8AC3E}">
        <p14:creationId xmlns:p14="http://schemas.microsoft.com/office/powerpoint/2010/main" val="30858518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26</a:t>
            </a:fld>
            <a:endParaRPr lang="en-US" altLang="en-US"/>
          </a:p>
        </p:txBody>
      </p:sp>
    </p:spTree>
    <p:extLst>
      <p:ext uri="{BB962C8B-B14F-4D97-AF65-F5344CB8AC3E}">
        <p14:creationId xmlns:p14="http://schemas.microsoft.com/office/powerpoint/2010/main" val="10709613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28</a:t>
            </a:fld>
            <a:endParaRPr lang="en-US" altLang="en-US"/>
          </a:p>
        </p:txBody>
      </p:sp>
    </p:spTree>
    <p:extLst>
      <p:ext uri="{BB962C8B-B14F-4D97-AF65-F5344CB8AC3E}">
        <p14:creationId xmlns:p14="http://schemas.microsoft.com/office/powerpoint/2010/main" val="12013726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CBFF74-C3A1-49BE-A4E3-A963551F2636}" type="slidenum">
              <a:rPr lang="en-US" smtClean="0"/>
              <a:pPr/>
              <a:t>29</a:t>
            </a:fld>
            <a:endParaRPr lang="en-US"/>
          </a:p>
        </p:txBody>
      </p:sp>
    </p:spTree>
    <p:extLst>
      <p:ext uri="{BB962C8B-B14F-4D97-AF65-F5344CB8AC3E}">
        <p14:creationId xmlns:p14="http://schemas.microsoft.com/office/powerpoint/2010/main" val="14637872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i="1"/>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30</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42316378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31</a:t>
            </a:fld>
            <a:endParaRPr lang="en-US" altLang="en-US"/>
          </a:p>
        </p:txBody>
      </p:sp>
    </p:spTree>
    <p:extLst>
      <p:ext uri="{BB962C8B-B14F-4D97-AF65-F5344CB8AC3E}">
        <p14:creationId xmlns:p14="http://schemas.microsoft.com/office/powerpoint/2010/main" val="4111669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i="1"/>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32</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1919445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i="1"/>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33</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20599905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34</a:t>
            </a:fld>
            <a:endParaRPr lang="en-US" altLang="en-US"/>
          </a:p>
        </p:txBody>
      </p:sp>
    </p:spTree>
    <p:extLst>
      <p:ext uri="{BB962C8B-B14F-4D97-AF65-F5344CB8AC3E}">
        <p14:creationId xmlns:p14="http://schemas.microsoft.com/office/powerpoint/2010/main" val="2860202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4</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30744319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a:t>Use an example from your own institution if relevant.</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36</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975063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i="1"/>
              <a:t>Use an example from your own institution if relevant.</a:t>
            </a:r>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37</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31964860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i="1"/>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38</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421854381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i="1"/>
              <a:t>Could</a:t>
            </a:r>
            <a:r>
              <a:rPr lang="en-US" i="1" baseline="0"/>
              <a:t> present this case as an alternative to Mr. </a:t>
            </a:r>
            <a:r>
              <a:rPr lang="en-US" i="1" baseline="0" err="1"/>
              <a:t>Nagashe’s</a:t>
            </a:r>
            <a:r>
              <a:rPr lang="en-US" i="1" baseline="0"/>
              <a:t> case. </a:t>
            </a:r>
            <a:endParaRPr lang="en-US" i="1"/>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39</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3343827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i="1"/>
              <a:t>Could</a:t>
            </a:r>
            <a:r>
              <a:rPr lang="en-US" i="1" baseline="0"/>
              <a:t> present this case as an alternative to Mr. </a:t>
            </a:r>
            <a:r>
              <a:rPr lang="en-US" i="1" baseline="0" err="1"/>
              <a:t>Nagashe’s</a:t>
            </a:r>
            <a:r>
              <a:rPr lang="en-US" i="1" baseline="0"/>
              <a:t> case. </a:t>
            </a:r>
            <a:endParaRPr lang="en-US" i="1"/>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MS PGothic" pitchFamily="34" charset="-128"/>
              </a:defRPr>
            </a:lvl1pPr>
            <a:lvl2pPr marL="742950" indent="-285750" eaLnBrk="0" hangingPunct="0">
              <a:spcBef>
                <a:spcPct val="30000"/>
              </a:spcBef>
              <a:defRPr sz="1200">
                <a:solidFill>
                  <a:schemeClr val="tx1"/>
                </a:solidFill>
                <a:latin typeface="Calibri" pitchFamily="34" charset="0"/>
                <a:ea typeface="MS PGothic" pitchFamily="34" charset="-128"/>
              </a:defRPr>
            </a:lvl2pPr>
            <a:lvl3pPr marL="1143000" indent="-228600" eaLnBrk="0" hangingPunct="0">
              <a:spcBef>
                <a:spcPct val="30000"/>
              </a:spcBef>
              <a:defRPr sz="1200">
                <a:solidFill>
                  <a:schemeClr val="tx1"/>
                </a:solidFill>
                <a:latin typeface="Calibri" pitchFamily="34" charset="0"/>
                <a:ea typeface="MS PGothic" pitchFamily="34" charset="-128"/>
              </a:defRPr>
            </a:lvl3pPr>
            <a:lvl4pPr marL="1600200" indent="-228600" eaLnBrk="0" hangingPunct="0">
              <a:spcBef>
                <a:spcPct val="30000"/>
              </a:spcBef>
              <a:defRPr sz="1200">
                <a:solidFill>
                  <a:schemeClr val="tx1"/>
                </a:solidFill>
                <a:latin typeface="Calibri" pitchFamily="34" charset="0"/>
                <a:ea typeface="MS PGothic" pitchFamily="34" charset="-128"/>
              </a:defRPr>
            </a:lvl4pPr>
            <a:lvl5pPr marL="2057400" indent="-228600" eaLnBrk="0" hangingPunct="0">
              <a:spcBef>
                <a:spcPct val="30000"/>
              </a:spcBef>
              <a:defRPr sz="1200">
                <a:solidFill>
                  <a:schemeClr val="tx1"/>
                </a:solidFill>
                <a:latin typeface="Calibri" pitchFamily="34" charset="0"/>
                <a:ea typeface="MS PGothic" pitchFamily="34" charset="-128"/>
              </a:defRPr>
            </a:lvl5pPr>
            <a:lvl6pPr marL="25146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defTabSz="4572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pPr eaLnBrk="1" hangingPunct="1">
              <a:spcBef>
                <a:spcPct val="0"/>
              </a:spcBef>
            </a:pPr>
            <a:fld id="{A42CC5D7-6BEA-42C2-B648-0BC55E8B4C74}" type="slidenum">
              <a:rPr lang="en-US" altLang="en-US" smtClean="0">
                <a:solidFill>
                  <a:prstClr val="black"/>
                </a:solidFill>
                <a:latin typeface="Arial" pitchFamily="34" charset="0"/>
              </a:rPr>
              <a:pPr eaLnBrk="1" hangingPunct="1">
                <a:spcBef>
                  <a:spcPct val="0"/>
                </a:spcBef>
              </a:pPr>
              <a:t>40</a:t>
            </a:fld>
            <a:endParaRPr lang="en-US" altLang="en-US">
              <a:solidFill>
                <a:prstClr val="black"/>
              </a:solidFill>
              <a:latin typeface="Arial" pitchFamily="34" charset="0"/>
            </a:endParaRPr>
          </a:p>
        </p:txBody>
      </p:sp>
    </p:spTree>
    <p:extLst>
      <p:ext uri="{BB962C8B-B14F-4D97-AF65-F5344CB8AC3E}">
        <p14:creationId xmlns:p14="http://schemas.microsoft.com/office/powerpoint/2010/main" val="274734702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19F9CE-B518-4932-8CE7-D459DB3D8D57}" type="slidenum">
              <a:rPr lang="en-US" smtClean="0"/>
              <a:pPr/>
              <a:t>41</a:t>
            </a:fld>
            <a:endParaRPr lang="en-US"/>
          </a:p>
        </p:txBody>
      </p:sp>
    </p:spTree>
    <p:extLst>
      <p:ext uri="{BB962C8B-B14F-4D97-AF65-F5344CB8AC3E}">
        <p14:creationId xmlns:p14="http://schemas.microsoft.com/office/powerpoint/2010/main" val="16169002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42</a:t>
            </a:fld>
            <a:endParaRPr lang="en-US" altLang="en-US"/>
          </a:p>
        </p:txBody>
      </p:sp>
    </p:spTree>
    <p:extLst>
      <p:ext uri="{BB962C8B-B14F-4D97-AF65-F5344CB8AC3E}">
        <p14:creationId xmlns:p14="http://schemas.microsoft.com/office/powerpoint/2010/main" val="3874156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atin typeface="Arial" pitchFamily="-1" charset="0"/>
                <a:ea typeface="Arial" pitchFamily="-1" charset="0"/>
                <a:cs typeface="Arial" pitchFamily="-1" charset="0"/>
              </a:rPr>
              <a:t>One</a:t>
            </a:r>
            <a:r>
              <a:rPr lang="en-US" baseline="0">
                <a:latin typeface="Arial" pitchFamily="-1" charset="0"/>
                <a:ea typeface="Arial" pitchFamily="-1" charset="0"/>
                <a:cs typeface="Arial" pitchFamily="-1" charset="0"/>
              </a:rPr>
              <a:t> of our greatest fears as clinicians is being involved in adverse events because we believe that these can lead to lawsuits. Several studies were conducted to find out why people sue, and it was found that it is actually the reluctance to talk with patients about the events and the lack of empathy surrounding them is what most frequently causes lawsuits, and not the actual event or error itself. </a:t>
            </a:r>
            <a:endParaRPr lang="en-US">
              <a:latin typeface="Arial" pitchFamily="-1" charset="0"/>
              <a:ea typeface="Arial" pitchFamily="-1" charset="0"/>
              <a:cs typeface="Arial" pitchFamily="-1" charset="0"/>
            </a:endParaRPr>
          </a:p>
          <a:p>
            <a:endParaRPr lang="en-US"/>
          </a:p>
          <a:p>
            <a:r>
              <a:rPr lang="en-US" i="1"/>
              <a:t>100% of clinicians make mistakes</a:t>
            </a:r>
          </a:p>
          <a:p>
            <a:endParaRPr lang="en-US"/>
          </a:p>
          <a:p>
            <a:r>
              <a:rPr lang="en-US"/>
              <a:t>OPTIONAL: TED excerpt</a:t>
            </a:r>
          </a:p>
          <a:p>
            <a:r>
              <a:rPr lang="en-US">
                <a:hlinkClick r:id="rId3"/>
              </a:rPr>
              <a:t>https://www.ted.com/talks/brian_goldman_doctors_make_mistakes_can_we_talk_about_that?language=en</a:t>
            </a:r>
            <a:endParaRPr lang="en-US"/>
          </a:p>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5</a:t>
            </a:fld>
            <a:endParaRPr lang="en-US" altLang="en-US"/>
          </a:p>
        </p:txBody>
      </p:sp>
    </p:spTree>
    <p:extLst>
      <p:ext uri="{BB962C8B-B14F-4D97-AF65-F5344CB8AC3E}">
        <p14:creationId xmlns:p14="http://schemas.microsoft.com/office/powerpoint/2010/main" val="1332442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t>The traditional risk management model fits in a system dominated by the tort process, where in order to survive in court providers and hospitals had to take a deny and defend approach. Refusing to talk about a case, refusing to acknowledge the patient’s or provider’s needs, hoping a case just goes away. It has largely been a reactive process. Reactive to lawsuits but not using the opportunity to learn from a case or resolve things in a just and fair way.  </a:t>
            </a:r>
          </a:p>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6</a:t>
            </a:fld>
            <a:endParaRPr lang="en-US" altLang="en-US"/>
          </a:p>
        </p:txBody>
      </p:sp>
    </p:spTree>
    <p:extLst>
      <p:ext uri="{BB962C8B-B14F-4D97-AF65-F5344CB8AC3E}">
        <p14:creationId xmlns:p14="http://schemas.microsoft.com/office/powerpoint/2010/main" val="2603021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eaLnBrk="1" hangingPunct="1">
              <a:buFont typeface="Tw Cen MT" pitchFamily="34" charset="0"/>
              <a:buAutoNum type="arabicPeriod"/>
            </a:pPr>
            <a:r>
              <a:rPr lang="en-US"/>
              <a:t>Prolonged process of resolution with multiple victims</a:t>
            </a:r>
          </a:p>
          <a:p>
            <a:pPr marL="514350" indent="-514350" eaLnBrk="1" hangingPunct="1">
              <a:buFont typeface="Tw Cen MT" pitchFamily="34" charset="0"/>
              <a:buAutoNum type="arabicPeriod"/>
            </a:pPr>
            <a:r>
              <a:rPr lang="en-US"/>
              <a:t>Lost opportunity to learn from the mistake on an individual and institutional level</a:t>
            </a:r>
          </a:p>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7</a:t>
            </a:fld>
            <a:endParaRPr lang="en-US" altLang="en-US"/>
          </a:p>
        </p:txBody>
      </p:sp>
    </p:spTree>
    <p:extLst>
      <p:ext uri="{BB962C8B-B14F-4D97-AF65-F5344CB8AC3E}">
        <p14:creationId xmlns:p14="http://schemas.microsoft.com/office/powerpoint/2010/main" val="2689263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8</a:t>
            </a:fld>
            <a:endParaRPr lang="en-US" altLang="en-US"/>
          </a:p>
        </p:txBody>
      </p:sp>
    </p:spTree>
    <p:extLst>
      <p:ext uri="{BB962C8B-B14F-4D97-AF65-F5344CB8AC3E}">
        <p14:creationId xmlns:p14="http://schemas.microsoft.com/office/powerpoint/2010/main" val="2725288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3DCF65FA-F577-4169-882E-EFA165ED116B}" type="slidenum">
              <a:rPr lang="en-US" altLang="en-US" smtClean="0"/>
              <a:pPr>
                <a:defRPr/>
              </a:pPr>
              <a:t>9</a:t>
            </a:fld>
            <a:endParaRPr lang="en-US" altLang="en-US"/>
          </a:p>
        </p:txBody>
      </p:sp>
    </p:spTree>
    <p:extLst>
      <p:ext uri="{BB962C8B-B14F-4D97-AF65-F5344CB8AC3E}">
        <p14:creationId xmlns:p14="http://schemas.microsoft.com/office/powerpoint/2010/main" val="2340972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1CBFF74-C3A1-49BE-A4E3-A963551F263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440668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5" name="Rectangle 4"/>
          <p:cNvSpPr/>
          <p:nvPr userDrawn="1"/>
        </p:nvSpPr>
        <p:spPr>
          <a:xfrm>
            <a:off x="2" y="1"/>
            <a:ext cx="365760" cy="19589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6" name="Rectangle 5"/>
          <p:cNvSpPr/>
          <p:nvPr userDrawn="1"/>
        </p:nvSpPr>
        <p:spPr>
          <a:xfrm>
            <a:off x="1" y="1958976"/>
            <a:ext cx="365760" cy="489902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2" name="Title 1"/>
          <p:cNvSpPr>
            <a:spLocks noGrp="1"/>
          </p:cNvSpPr>
          <p:nvPr>
            <p:ph type="ctrTitle"/>
          </p:nvPr>
        </p:nvSpPr>
        <p:spPr>
          <a:xfrm>
            <a:off x="1306396" y="2397595"/>
            <a:ext cx="9579208" cy="2010893"/>
          </a:xfrm>
        </p:spPr>
        <p:txBody>
          <a:bodyPr lIns="0" rIns="0" anchor="t">
            <a:noAutofit/>
          </a:bodyPr>
          <a:lstStyle>
            <a:lvl1pPr algn="l">
              <a:defRPr sz="5000">
                <a:solidFill>
                  <a:schemeClr val="tx2"/>
                </a:solidFill>
              </a:defRPr>
            </a:lvl1pPr>
          </a:lstStyle>
          <a:p>
            <a:r>
              <a:rPr lang="en-US"/>
              <a:t>Click to edit Master title style</a:t>
            </a:r>
          </a:p>
        </p:txBody>
      </p:sp>
      <p:sp>
        <p:nvSpPr>
          <p:cNvPr id="3" name="Subtitle 2"/>
          <p:cNvSpPr>
            <a:spLocks noGrp="1"/>
          </p:cNvSpPr>
          <p:nvPr>
            <p:ph type="subTitle" idx="1"/>
          </p:nvPr>
        </p:nvSpPr>
        <p:spPr>
          <a:xfrm>
            <a:off x="1306396" y="5747735"/>
            <a:ext cx="6262881" cy="724572"/>
          </a:xfrm>
          <a:prstGeom prst="rect">
            <a:avLst/>
          </a:prstGeom>
        </p:spPr>
        <p:txBody>
          <a:bodyPr lIns="0" tIns="0" rIns="0" bIns="0" anchor="b">
            <a:normAutofit/>
          </a:bodyPr>
          <a:lstStyle>
            <a:lvl1pPr marL="0" indent="0" algn="l">
              <a:buNone/>
              <a:defRPr sz="16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7" name="Picture 6">
            <a:extLst>
              <a:ext uri="{FF2B5EF4-FFF2-40B4-BE49-F238E27FC236}">
                <a16:creationId xmlns:a16="http://schemas.microsoft.com/office/drawing/2014/main" id="{DE37B811-B248-AE48-97F6-E23F14E8E3FB}"/>
              </a:ext>
            </a:extLst>
          </p:cNvPr>
          <p:cNvPicPr>
            <a:picLocks noChangeAspect="1"/>
          </p:cNvPicPr>
          <p:nvPr userDrawn="1"/>
        </p:nvPicPr>
        <p:blipFill>
          <a:blip r:embed="rId3"/>
          <a:stretch>
            <a:fillRect/>
          </a:stretch>
        </p:blipFill>
        <p:spPr>
          <a:xfrm>
            <a:off x="739262" y="385693"/>
            <a:ext cx="2299636" cy="1226472"/>
          </a:xfrm>
          <a:prstGeom prst="rect">
            <a:avLst/>
          </a:prstGeom>
        </p:spPr>
      </p:pic>
    </p:spTree>
    <p:extLst>
      <p:ext uri="{BB962C8B-B14F-4D97-AF65-F5344CB8AC3E}">
        <p14:creationId xmlns:p14="http://schemas.microsoft.com/office/powerpoint/2010/main" val="1903194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FCEF3472-5E3B-D04A-BFAC-F31A928B16B3}"/>
              </a:ext>
            </a:extLst>
          </p:cNvPr>
          <p:cNvPicPr>
            <a:picLocks noChangeAspect="1"/>
          </p:cNvPicPr>
          <p:nvPr userDrawn="1"/>
        </p:nvPicPr>
        <p:blipFill rotWithShape="1">
          <a:blip r:embed="rId2"/>
          <a:srcRect t="2517"/>
          <a:stretch/>
        </p:blipFill>
        <p:spPr>
          <a:xfrm>
            <a:off x="0" y="-1"/>
            <a:ext cx="12192000" cy="5766401"/>
          </a:xfrm>
          <a:prstGeom prst="rect">
            <a:avLst/>
          </a:prstGeom>
        </p:spPr>
      </p:pic>
      <p:cxnSp>
        <p:nvCxnSpPr>
          <p:cNvPr id="5" name="Straight Connector 4"/>
          <p:cNvCxnSpPr/>
          <p:nvPr userDrawn="1"/>
        </p:nvCxnSpPr>
        <p:spPr>
          <a:xfrm flipH="1">
            <a:off x="11309352" y="6445250"/>
            <a:ext cx="882649" cy="0"/>
          </a:xfrm>
          <a:prstGeom prst="line">
            <a:avLst/>
          </a:prstGeom>
          <a:ln w="9525" cmpd="sng">
            <a:solidFill>
              <a:schemeClr val="accent3"/>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1278318" y="268035"/>
            <a:ext cx="8894513" cy="2929227"/>
          </a:xfrm>
        </p:spPr>
        <p:txBody>
          <a:bodyPr lIns="0" rIns="0">
            <a:noAutofit/>
          </a:bodyPr>
          <a:lstStyle>
            <a:lvl1pPr algn="l">
              <a:defRPr sz="5000">
                <a:solidFill>
                  <a:schemeClr val="bg1"/>
                </a:solidFill>
              </a:defRPr>
            </a:lvl1pPr>
          </a:lstStyle>
          <a:p>
            <a:r>
              <a:rPr lang="en-US"/>
              <a:t>Click to edit Master title style</a:t>
            </a:r>
          </a:p>
        </p:txBody>
      </p:sp>
      <p:sp>
        <p:nvSpPr>
          <p:cNvPr id="3" name="Subtitle 2"/>
          <p:cNvSpPr>
            <a:spLocks noGrp="1"/>
          </p:cNvSpPr>
          <p:nvPr>
            <p:ph type="subTitle" idx="1"/>
          </p:nvPr>
        </p:nvSpPr>
        <p:spPr>
          <a:xfrm>
            <a:off x="1278318" y="3367339"/>
            <a:ext cx="6262881" cy="724572"/>
          </a:xfrm>
          <a:prstGeom prst="rect">
            <a:avLst/>
          </a:prstGeom>
        </p:spPr>
        <p:txBody>
          <a:bodyPr lIns="0" tIns="0" rIns="0" bIns="0">
            <a:normAutofit/>
          </a:bodyPr>
          <a:lstStyle>
            <a:lvl1pPr marL="0" indent="0" algn="l">
              <a:buNone/>
              <a:defRPr sz="1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0"/>
          </p:nvPr>
        </p:nvSpPr>
        <p:spPr>
          <a:xfrm>
            <a:off x="8983133" y="6445251"/>
            <a:ext cx="2844800" cy="365125"/>
          </a:xfrm>
          <a:prstGeom prst="rect">
            <a:avLst/>
          </a:prstGeom>
        </p:spPr>
        <p:txBody>
          <a:bodyPr vert="horz" wrap="square" lIns="91440" tIns="45720" rIns="91440" bIns="45720" numCol="1" anchor="t" anchorCtr="0" compatLnSpc="1">
            <a:prstTxWarp prst="textNoShape">
              <a:avLst/>
            </a:prstTxWarp>
          </a:bodyPr>
          <a:lstStyle>
            <a:lvl1pPr algn="r">
              <a:defRPr sz="900">
                <a:solidFill>
                  <a:srgbClr val="9C9C9C"/>
                </a:solidFill>
                <a:latin typeface="Arial" pitchFamily="34" charset="0"/>
                <a:ea typeface="ＭＳ Ｐゴシック" pitchFamily="34" charset="-128"/>
              </a:defRPr>
            </a:lvl1pPr>
          </a:lstStyle>
          <a:p>
            <a:pPr>
              <a:defRPr/>
            </a:pPr>
            <a:fld id="{A8568E0D-40EB-4D7C-BCCC-1906CA830F47}" type="slidenum">
              <a:rPr lang="en-US" altLang="en-US"/>
              <a:pPr>
                <a:defRPr/>
              </a:pPr>
              <a:t>‹#›</a:t>
            </a:fld>
            <a:endParaRPr lang="en-US" altLang="en-US"/>
          </a:p>
        </p:txBody>
      </p:sp>
    </p:spTree>
    <p:extLst>
      <p:ext uri="{BB962C8B-B14F-4D97-AF65-F5344CB8AC3E}">
        <p14:creationId xmlns:p14="http://schemas.microsoft.com/office/powerpoint/2010/main" val="2551527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ith logo">
    <p:spTree>
      <p:nvGrpSpPr>
        <p:cNvPr id="1" name=""/>
        <p:cNvGrpSpPr/>
        <p:nvPr/>
      </p:nvGrpSpPr>
      <p:grpSpPr>
        <a:xfrm>
          <a:off x="0" y="0"/>
          <a:ext cx="0" cy="0"/>
          <a:chOff x="0" y="0"/>
          <a:chExt cx="0" cy="0"/>
        </a:xfrm>
      </p:grpSpPr>
      <p:cxnSp>
        <p:nvCxnSpPr>
          <p:cNvPr id="5" name="Straight Connector 4"/>
          <p:cNvCxnSpPr/>
          <p:nvPr userDrawn="1"/>
        </p:nvCxnSpPr>
        <p:spPr>
          <a:xfrm flipH="1">
            <a:off x="11309352" y="6445250"/>
            <a:ext cx="882649" cy="0"/>
          </a:xfrm>
          <a:prstGeom prst="line">
            <a:avLst/>
          </a:prstGeom>
          <a:ln w="9525" cmpd="sng">
            <a:solidFill>
              <a:schemeClr val="accent3"/>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005480"/>
                </a:solidFill>
              </a:defRPr>
            </a:lvl1pPr>
          </a:lstStyle>
          <a:p>
            <a:r>
              <a:rPr lang="en-US"/>
              <a:t>Click to edit Master title style</a:t>
            </a:r>
          </a:p>
        </p:txBody>
      </p:sp>
      <p:sp>
        <p:nvSpPr>
          <p:cNvPr id="3" name="Content Placeholder 2"/>
          <p:cNvSpPr>
            <a:spLocks noGrp="1"/>
          </p:cNvSpPr>
          <p:nvPr>
            <p:ph idx="1"/>
          </p:nvPr>
        </p:nvSpPr>
        <p:spPr>
          <a:xfrm>
            <a:off x="609600" y="1400299"/>
            <a:ext cx="10972800" cy="4725865"/>
          </a:xfrm>
          <a:prstGeom prst="rect">
            <a:avLst/>
          </a:prstGeom>
        </p:spPr>
        <p:txBody>
          <a:bodyPr/>
          <a:lstStyle>
            <a:lvl1pPr>
              <a:spcBef>
                <a:spcPts val="800"/>
              </a:spcBef>
              <a:defRPr>
                <a:solidFill>
                  <a:srgbClr val="535353"/>
                </a:solidFill>
              </a:defRPr>
            </a:lvl1pPr>
            <a:lvl2pPr>
              <a:spcBef>
                <a:spcPts val="800"/>
              </a:spcBef>
              <a:defRPr>
                <a:solidFill>
                  <a:srgbClr val="535353"/>
                </a:solidFill>
              </a:defRPr>
            </a:lvl2pPr>
            <a:lvl3pPr marL="914400" indent="-228600">
              <a:spcBef>
                <a:spcPts val="800"/>
              </a:spcBef>
              <a:buFont typeface="Wingdings" charset="2"/>
              <a:buChar char="§"/>
              <a:defRPr>
                <a:solidFill>
                  <a:srgbClr val="535353"/>
                </a:solidFill>
              </a:defRPr>
            </a:lvl3pPr>
            <a:lvl4pPr>
              <a:spcBef>
                <a:spcPts val="800"/>
              </a:spcBef>
              <a:defRPr>
                <a:solidFill>
                  <a:srgbClr val="535353"/>
                </a:solidFill>
              </a:defRPr>
            </a:lvl4pPr>
            <a:lvl5pPr marL="1371600" indent="-228600">
              <a:spcBef>
                <a:spcPts val="800"/>
              </a:spcBef>
              <a:buSzPct val="100000"/>
              <a:buFont typeface="Arial"/>
              <a:buChar char="•"/>
              <a:defRPr>
                <a:solidFill>
                  <a:srgbClr val="53535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0"/>
          </p:nvPr>
        </p:nvSpPr>
        <p:spPr>
          <a:xfrm>
            <a:off x="8983133" y="6445251"/>
            <a:ext cx="2844800" cy="365125"/>
          </a:xfrm>
          <a:prstGeom prst="rect">
            <a:avLst/>
          </a:prstGeom>
        </p:spPr>
        <p:txBody>
          <a:bodyPr vert="horz" wrap="square" lIns="0" tIns="0" rIns="0" bIns="0" numCol="1" anchor="ctr" anchorCtr="0" compatLnSpc="1">
            <a:prstTxWarp prst="textNoShape">
              <a:avLst/>
            </a:prstTxWarp>
          </a:bodyPr>
          <a:lstStyle>
            <a:lvl1pPr algn="r">
              <a:defRPr sz="900">
                <a:solidFill>
                  <a:srgbClr val="898989"/>
                </a:solidFill>
                <a:latin typeface="Arial" pitchFamily="34" charset="0"/>
                <a:ea typeface="ＭＳ Ｐゴシック" pitchFamily="34" charset="-128"/>
              </a:defRPr>
            </a:lvl1pPr>
          </a:lstStyle>
          <a:p>
            <a:pPr>
              <a:defRPr/>
            </a:pPr>
            <a:fld id="{D3B99B09-02C4-4618-8BF1-F55510757804}" type="slidenum">
              <a:rPr lang="en-US" altLang="en-US"/>
              <a:pPr>
                <a:defRPr/>
              </a:pPr>
              <a:t>‹#›</a:t>
            </a:fld>
            <a:endParaRPr lang="en-US" altLang="en-US"/>
          </a:p>
        </p:txBody>
      </p:sp>
      <p:pic>
        <p:nvPicPr>
          <p:cNvPr id="8" name="Picture 7">
            <a:extLst>
              <a:ext uri="{FF2B5EF4-FFF2-40B4-BE49-F238E27FC236}">
                <a16:creationId xmlns:a16="http://schemas.microsoft.com/office/drawing/2014/main" id="{733E3B6A-F3A9-EB43-AE99-B58FC60BD7E9}"/>
              </a:ext>
            </a:extLst>
          </p:cNvPr>
          <p:cNvPicPr>
            <a:picLocks noChangeAspect="1"/>
          </p:cNvPicPr>
          <p:nvPr userDrawn="1"/>
        </p:nvPicPr>
        <p:blipFill>
          <a:blip r:embed="rId2"/>
          <a:stretch>
            <a:fillRect/>
          </a:stretch>
        </p:blipFill>
        <p:spPr>
          <a:xfrm>
            <a:off x="9909075" y="285616"/>
            <a:ext cx="1673325" cy="892440"/>
          </a:xfrm>
          <a:prstGeom prst="rect">
            <a:avLst/>
          </a:prstGeom>
        </p:spPr>
      </p:pic>
    </p:spTree>
    <p:extLst>
      <p:ext uri="{BB962C8B-B14F-4D97-AF65-F5344CB8AC3E}">
        <p14:creationId xmlns:p14="http://schemas.microsoft.com/office/powerpoint/2010/main" val="3475645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without logo">
    <p:spTree>
      <p:nvGrpSpPr>
        <p:cNvPr id="1" name=""/>
        <p:cNvGrpSpPr/>
        <p:nvPr/>
      </p:nvGrpSpPr>
      <p:grpSpPr>
        <a:xfrm>
          <a:off x="0" y="0"/>
          <a:ext cx="0" cy="0"/>
          <a:chOff x="0" y="0"/>
          <a:chExt cx="0" cy="0"/>
        </a:xfrm>
      </p:grpSpPr>
      <p:cxnSp>
        <p:nvCxnSpPr>
          <p:cNvPr id="4" name="Straight Connector 3"/>
          <p:cNvCxnSpPr/>
          <p:nvPr userDrawn="1"/>
        </p:nvCxnSpPr>
        <p:spPr>
          <a:xfrm flipH="1">
            <a:off x="11309352" y="6445250"/>
            <a:ext cx="882649" cy="0"/>
          </a:xfrm>
          <a:prstGeom prst="line">
            <a:avLst/>
          </a:prstGeom>
          <a:ln w="9525" cmpd="sng">
            <a:solidFill>
              <a:schemeClr val="accent3"/>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609600" y="187326"/>
            <a:ext cx="10972800" cy="993775"/>
          </a:xfrm>
        </p:spPr>
        <p:txBody>
          <a:bodyPr/>
          <a:lstStyle>
            <a:lvl1pPr>
              <a:defRPr>
                <a:solidFill>
                  <a:srgbClr val="005480"/>
                </a:solidFill>
              </a:defRPr>
            </a:lvl1pPr>
          </a:lstStyle>
          <a:p>
            <a:r>
              <a:rPr lang="en-US"/>
              <a:t>Click to edit Master title style</a:t>
            </a:r>
          </a:p>
        </p:txBody>
      </p:sp>
      <p:sp>
        <p:nvSpPr>
          <p:cNvPr id="3" name="Content Placeholder 2"/>
          <p:cNvSpPr>
            <a:spLocks noGrp="1"/>
          </p:cNvSpPr>
          <p:nvPr>
            <p:ph idx="1"/>
          </p:nvPr>
        </p:nvSpPr>
        <p:spPr>
          <a:xfrm>
            <a:off x="609600" y="1400299"/>
            <a:ext cx="10972800" cy="4725865"/>
          </a:xfrm>
          <a:prstGeom prst="rect">
            <a:avLst/>
          </a:prstGeom>
        </p:spPr>
        <p:txBody>
          <a:bodyPr/>
          <a:lstStyle>
            <a:lvl1pPr>
              <a:spcBef>
                <a:spcPts val="800"/>
              </a:spcBef>
              <a:defRPr>
                <a:solidFill>
                  <a:srgbClr val="535353"/>
                </a:solidFill>
              </a:defRPr>
            </a:lvl1pPr>
            <a:lvl2pPr>
              <a:spcBef>
                <a:spcPts val="800"/>
              </a:spcBef>
              <a:defRPr>
                <a:solidFill>
                  <a:srgbClr val="535353"/>
                </a:solidFill>
              </a:defRPr>
            </a:lvl2pPr>
            <a:lvl3pPr marL="914400" indent="-228600">
              <a:spcBef>
                <a:spcPts val="800"/>
              </a:spcBef>
              <a:buFont typeface="Wingdings" charset="2"/>
              <a:buChar char="§"/>
              <a:defRPr>
                <a:solidFill>
                  <a:srgbClr val="535353"/>
                </a:solidFill>
              </a:defRPr>
            </a:lvl3pPr>
            <a:lvl4pPr>
              <a:spcBef>
                <a:spcPts val="800"/>
              </a:spcBef>
              <a:defRPr>
                <a:solidFill>
                  <a:srgbClr val="535353"/>
                </a:solidFill>
              </a:defRPr>
            </a:lvl4pPr>
            <a:lvl5pPr marL="1371600" indent="-228600">
              <a:spcBef>
                <a:spcPts val="800"/>
              </a:spcBef>
              <a:buSzPct val="100000"/>
              <a:buFont typeface="Arial"/>
              <a:buChar char="•"/>
              <a:defRPr>
                <a:solidFill>
                  <a:srgbClr val="535353"/>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p:cNvSpPr>
            <a:spLocks noGrp="1"/>
          </p:cNvSpPr>
          <p:nvPr>
            <p:ph type="sldNum" sz="quarter" idx="10"/>
          </p:nvPr>
        </p:nvSpPr>
        <p:spPr>
          <a:xfrm>
            <a:off x="8983133" y="6445251"/>
            <a:ext cx="2844800" cy="365125"/>
          </a:xfrm>
          <a:prstGeom prst="rect">
            <a:avLst/>
          </a:prstGeom>
        </p:spPr>
        <p:txBody>
          <a:bodyPr vert="horz" wrap="square" lIns="0" tIns="0" rIns="0" bIns="0" numCol="1" anchor="ctr" anchorCtr="0" compatLnSpc="1">
            <a:prstTxWarp prst="textNoShape">
              <a:avLst/>
            </a:prstTxWarp>
          </a:bodyPr>
          <a:lstStyle>
            <a:lvl1pPr algn="r">
              <a:defRPr sz="900">
                <a:solidFill>
                  <a:srgbClr val="898989"/>
                </a:solidFill>
                <a:latin typeface="Arial" pitchFamily="34" charset="0"/>
                <a:ea typeface="ＭＳ Ｐゴシック" pitchFamily="34" charset="-128"/>
              </a:defRPr>
            </a:lvl1pPr>
          </a:lstStyle>
          <a:p>
            <a:pPr>
              <a:defRPr/>
            </a:pPr>
            <a:fld id="{54D0D594-6361-41CB-AC52-E35715BE46CF}" type="slidenum">
              <a:rPr lang="en-US" altLang="en-US"/>
              <a:pPr>
                <a:defRPr/>
              </a:pPr>
              <a:t>‹#›</a:t>
            </a:fld>
            <a:endParaRPr lang="en-US" altLang="en-US"/>
          </a:p>
        </p:txBody>
      </p:sp>
      <p:pic>
        <p:nvPicPr>
          <p:cNvPr id="6" name="Picture 5">
            <a:extLst>
              <a:ext uri="{FF2B5EF4-FFF2-40B4-BE49-F238E27FC236}">
                <a16:creationId xmlns:a16="http://schemas.microsoft.com/office/drawing/2014/main" id="{D1A2D363-D92C-EF34-E76D-1A4FACC409DB}"/>
              </a:ext>
            </a:extLst>
          </p:cNvPr>
          <p:cNvPicPr>
            <a:picLocks noChangeAspect="1"/>
          </p:cNvPicPr>
          <p:nvPr userDrawn="1"/>
        </p:nvPicPr>
        <p:blipFill>
          <a:blip r:embed="rId2"/>
          <a:stretch>
            <a:fillRect/>
          </a:stretch>
        </p:blipFill>
        <p:spPr>
          <a:xfrm>
            <a:off x="9909075" y="285616"/>
            <a:ext cx="1673325" cy="892440"/>
          </a:xfrm>
          <a:prstGeom prst="rect">
            <a:avLst/>
          </a:prstGeom>
        </p:spPr>
      </p:pic>
    </p:spTree>
    <p:extLst>
      <p:ext uri="{BB962C8B-B14F-4D97-AF65-F5344CB8AC3E}">
        <p14:creationId xmlns:p14="http://schemas.microsoft.com/office/powerpoint/2010/main" val="1139178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2"/>
            <a:ext cx="2743200" cy="365125"/>
          </a:xfrm>
          <a:prstGeom prst="rect">
            <a:avLst/>
          </a:prstGeom>
        </p:spPr>
        <p:txBody>
          <a:bodyPr/>
          <a:lstStyle/>
          <a:p>
            <a:fld id="{BA1AAED6-4820-491D-81A0-DA96461803EA}" type="datetimeFigureOut">
              <a:rPr lang="en-US" smtClean="0">
                <a:solidFill>
                  <a:prstClr val="black"/>
                </a:solidFill>
              </a:rPr>
              <a:pPr/>
              <a:t>11/1/23</a:t>
            </a:fld>
            <a:endParaRPr lang="en-US">
              <a:solidFill>
                <a:prstClr val="black"/>
              </a:solidFill>
            </a:endParaRPr>
          </a:p>
        </p:txBody>
      </p:sp>
      <p:sp>
        <p:nvSpPr>
          <p:cNvPr id="3" name="Footer Placeholder 2"/>
          <p:cNvSpPr>
            <a:spLocks noGrp="1"/>
          </p:cNvSpPr>
          <p:nvPr>
            <p:ph type="ftr" sz="quarter" idx="11"/>
          </p:nvPr>
        </p:nvSpPr>
        <p:spPr>
          <a:xfrm>
            <a:off x="4038600" y="6356352"/>
            <a:ext cx="41148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8610600" y="6356352"/>
            <a:ext cx="2743200" cy="365125"/>
          </a:xfrm>
          <a:prstGeom prst="rect">
            <a:avLst/>
          </a:prstGeom>
        </p:spPr>
        <p:txBody>
          <a:bodyPr/>
          <a:lstStyle/>
          <a:p>
            <a:fld id="{AF7D0E99-0743-4100-A2D4-0A1AC14475C7}"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2416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F04E-CE0C-2523-1A8C-54121208D4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60F0C1-9B64-DC4B-DB3E-870C2229E38D}"/>
              </a:ext>
            </a:extLst>
          </p:cNvPr>
          <p:cNvSpPr>
            <a:spLocks noGrp="1"/>
          </p:cNvSpPr>
          <p:nvPr>
            <p:ph type="dt" sz="half" idx="10"/>
          </p:nvPr>
        </p:nvSpPr>
        <p:spPr/>
        <p:txBody>
          <a:bodyPr/>
          <a:lstStyle/>
          <a:p>
            <a:fld id="{113A2908-DD32-4130-B681-7977C8FA815E}" type="datetimeFigureOut">
              <a:rPr lang="en-US" smtClean="0"/>
              <a:t>11/1/23</a:t>
            </a:fld>
            <a:endParaRPr lang="en-US"/>
          </a:p>
        </p:txBody>
      </p:sp>
      <p:sp>
        <p:nvSpPr>
          <p:cNvPr id="4" name="Footer Placeholder 3">
            <a:extLst>
              <a:ext uri="{FF2B5EF4-FFF2-40B4-BE49-F238E27FC236}">
                <a16:creationId xmlns:a16="http://schemas.microsoft.com/office/drawing/2014/main" id="{733C74CB-9952-00EA-915E-F1314C69490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95E4E5-94BB-BE54-44B3-D45781D69F78}"/>
              </a:ext>
            </a:extLst>
          </p:cNvPr>
          <p:cNvSpPr>
            <a:spLocks noGrp="1"/>
          </p:cNvSpPr>
          <p:nvPr>
            <p:ph type="sldNum" sz="quarter" idx="12"/>
          </p:nvPr>
        </p:nvSpPr>
        <p:spPr/>
        <p:txBody>
          <a:bodyPr/>
          <a:lstStyle/>
          <a:p>
            <a:fld id="{D3F44F79-6C6A-489A-BFCA-7B0693EE86D2}" type="slidenum">
              <a:rPr lang="en-US" smtClean="0"/>
              <a:t>‹#›</a:t>
            </a:fld>
            <a:endParaRPr lang="en-US"/>
          </a:p>
        </p:txBody>
      </p:sp>
    </p:spTree>
    <p:extLst>
      <p:ext uri="{BB962C8B-B14F-4D97-AF65-F5344CB8AC3E}">
        <p14:creationId xmlns:p14="http://schemas.microsoft.com/office/powerpoint/2010/main" val="33543060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1" y="1181100"/>
            <a:ext cx="182033" cy="56769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
        <p:nvSpPr>
          <p:cNvPr id="1027" name="Text Placeholder 9"/>
          <p:cNvSpPr>
            <a:spLocks noGrp="1"/>
          </p:cNvSpPr>
          <p:nvPr>
            <p:ph type="body" idx="1"/>
          </p:nvPr>
        </p:nvSpPr>
        <p:spPr bwMode="auto">
          <a:xfrm>
            <a:off x="609600" y="1400176"/>
            <a:ext cx="11218333" cy="4697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Title Placeholder 1"/>
          <p:cNvSpPr>
            <a:spLocks noGrp="1"/>
          </p:cNvSpPr>
          <p:nvPr>
            <p:ph type="title"/>
          </p:nvPr>
        </p:nvSpPr>
        <p:spPr bwMode="auto">
          <a:xfrm>
            <a:off x="609600" y="187326"/>
            <a:ext cx="9137651"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b" anchorCtr="0" compatLnSpc="1">
            <a:prstTxWarp prst="textNoShape">
              <a:avLst/>
            </a:prstTxWarp>
          </a:bodyPr>
          <a:lstStyle/>
          <a:p>
            <a:pPr lvl="0"/>
            <a:r>
              <a:rPr lang="en-US" altLang="en-US"/>
              <a:t>Click to edit Master title style</a:t>
            </a:r>
          </a:p>
        </p:txBody>
      </p:sp>
      <p:sp>
        <p:nvSpPr>
          <p:cNvPr id="10" name="Rectangle 9"/>
          <p:cNvSpPr/>
          <p:nvPr userDrawn="1"/>
        </p:nvSpPr>
        <p:spPr>
          <a:xfrm>
            <a:off x="1" y="0"/>
            <a:ext cx="182033" cy="11811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2400"/>
          </a:p>
        </p:txBody>
      </p:sp>
    </p:spTree>
  </p:cSld>
  <p:clrMap bg1="lt1" tx1="dk1" bg2="lt2" tx2="dk2" accent1="accent1" accent2="accent2" accent3="accent3" accent4="accent4" accent5="accent5" accent6="accent6" hlink="hlink" folHlink="folHlink"/>
  <p:sldLayoutIdLst>
    <p:sldLayoutId id="2147484156" r:id="rId1"/>
    <p:sldLayoutId id="2147484157" r:id="rId2"/>
    <p:sldLayoutId id="2147484159" r:id="rId3"/>
    <p:sldLayoutId id="2147484160" r:id="rId4"/>
    <p:sldLayoutId id="2147484161" r:id="rId5"/>
    <p:sldLayoutId id="2147484162" r:id="rId6"/>
  </p:sldLayoutIdLst>
  <p:hf hdr="0" dt="0"/>
  <p:txStyles>
    <p:title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itchFamily="34" charset="0"/>
        <a:buChar char="•"/>
        <a:defRPr sz="3200" kern="1200">
          <a:solidFill>
            <a:srgbClr val="535353"/>
          </a:solidFill>
          <a:latin typeface="+mn-lt"/>
          <a:ea typeface="MS PGothic" pitchFamily="34" charset="-128"/>
          <a:cs typeface="ＭＳ Ｐゴシック" charset="0"/>
        </a:defRPr>
      </a:lvl1pPr>
      <a:lvl2pPr marL="685800" indent="-374650" algn="l" defTabSz="457200" rtl="0" eaLnBrk="1" fontAlgn="base" hangingPunct="1">
        <a:spcBef>
          <a:spcPts val="800"/>
        </a:spcBef>
        <a:spcAft>
          <a:spcPct val="0"/>
        </a:spcAft>
        <a:buFont typeface="Arial" pitchFamily="34" charset="0"/>
        <a:buChar char="–"/>
        <a:defRPr sz="2800" kern="1200">
          <a:solidFill>
            <a:srgbClr val="535353"/>
          </a:solidFill>
          <a:latin typeface="+mn-lt"/>
          <a:ea typeface="MS PGothic" pitchFamily="34" charset="-128"/>
          <a:cs typeface="+mn-cs"/>
        </a:defRPr>
      </a:lvl2pPr>
      <a:lvl3pPr marL="914400" indent="-228600" algn="l" defTabSz="457200" rtl="0" eaLnBrk="1" fontAlgn="base" hangingPunct="1">
        <a:spcBef>
          <a:spcPts val="800"/>
        </a:spcBef>
        <a:spcAft>
          <a:spcPct val="0"/>
        </a:spcAft>
        <a:buFont typeface="Wingdings" pitchFamily="2" charset="2"/>
        <a:buChar char="§"/>
        <a:defRPr sz="2400" kern="1200">
          <a:solidFill>
            <a:srgbClr val="535353"/>
          </a:solidFill>
          <a:latin typeface="+mn-lt"/>
          <a:ea typeface="MS PGothic" pitchFamily="34" charset="-128"/>
          <a:cs typeface="+mn-cs"/>
        </a:defRPr>
      </a:lvl3pPr>
      <a:lvl4pPr marL="1143000" indent="-228600" algn="l" defTabSz="457200" rtl="0" eaLnBrk="1" fontAlgn="base" hangingPunct="1">
        <a:spcBef>
          <a:spcPts val="800"/>
        </a:spcBef>
        <a:spcAft>
          <a:spcPct val="0"/>
        </a:spcAft>
        <a:buFont typeface="Arial" pitchFamily="34" charset="0"/>
        <a:buChar char="–"/>
        <a:defRPr sz="2000" kern="1200">
          <a:solidFill>
            <a:srgbClr val="535353"/>
          </a:solidFill>
          <a:latin typeface="+mn-lt"/>
          <a:ea typeface="MS PGothic" pitchFamily="34" charset="-128"/>
          <a:cs typeface="+mn-cs"/>
        </a:defRPr>
      </a:lvl4pPr>
      <a:lvl5pPr marL="1371600" indent="-228600" algn="l" defTabSz="457200" rtl="0" eaLnBrk="1" fontAlgn="base" hangingPunct="1">
        <a:spcBef>
          <a:spcPts val="800"/>
        </a:spcBef>
        <a:spcAft>
          <a:spcPct val="0"/>
        </a:spcAft>
        <a:buFont typeface="Arial" pitchFamily="34" charset="0"/>
        <a:buChar char="•"/>
        <a:defRPr sz="2000" kern="1200">
          <a:solidFill>
            <a:srgbClr val="535353"/>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image" Target="../media/image7.gif"/><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png"/><Relationship Id="rId9" Type="http://schemas.openxmlformats.org/officeDocument/2006/relationships/image" Target="../media/image10.jpeg"/><Relationship Id="rId1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hyperlink" Target="https://betsylehmancenterma.gov/research/costofme"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4.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8.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3" Type="http://schemas.openxmlformats.org/officeDocument/2006/relationships/hyperlink" Target="https://qualitysafety.bmj.com/content/early/2020/01/20/bmjqs-2019-010296.long"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hyperlink" Target="https://www.betsylehmancenterma.gov/research/costofme" TargetMode="External"/><Relationship Id="rId5" Type="http://schemas.openxmlformats.org/officeDocument/2006/relationships/hyperlink" Target="http://www.healthaffairs.org/doi/10.1377/hlthaff.2017.0320" TargetMode="External"/><Relationship Id="rId4" Type="http://schemas.openxmlformats.org/officeDocument/2006/relationships/hyperlink" Target="https://www.healthaffairs.org/doi/full/10.1377/hlthaff.2018.0720?url_ver=Z39.88-2003&amp;rfr_id=ori:rid:crossref.org&amp;rfr_dat=cr_pub%3Dpubmed" TargetMode="Externa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2A6F-23B9-AD48-B094-C47B1E36D9F4}"/>
              </a:ext>
            </a:extLst>
          </p:cNvPr>
          <p:cNvSpPr>
            <a:spLocks noGrp="1"/>
          </p:cNvSpPr>
          <p:nvPr>
            <p:ph type="ctrTitle"/>
          </p:nvPr>
        </p:nvSpPr>
        <p:spPr>
          <a:xfrm>
            <a:off x="1277177" y="2423553"/>
            <a:ext cx="10689535" cy="2010893"/>
          </a:xfrm>
        </p:spPr>
        <p:txBody>
          <a:bodyPr/>
          <a:lstStyle/>
          <a:p>
            <a:r>
              <a:rPr lang="en-US" sz="4000" b="1" dirty="0" err="1"/>
              <a:t>CARe</a:t>
            </a:r>
            <a:r>
              <a:rPr lang="en-US" sz="4000" b="1" dirty="0"/>
              <a:t>: </a:t>
            </a:r>
            <a:r>
              <a:rPr lang="en-US" sz="4000" dirty="0"/>
              <a:t>Communication, Apology and Resolution</a:t>
            </a:r>
            <a:br>
              <a:rPr lang="en-US" sz="4000" dirty="0"/>
            </a:br>
            <a:r>
              <a:rPr lang="en-US" sz="3200" i="1" cap="none" dirty="0">
                <a:solidFill>
                  <a:schemeClr val="bg2">
                    <a:lumMod val="75000"/>
                  </a:schemeClr>
                </a:solidFill>
              </a:rPr>
              <a:t>Approaching adverse events with empathy</a:t>
            </a:r>
            <a:endParaRPr lang="en-US" sz="3200" dirty="0">
              <a:solidFill>
                <a:schemeClr val="bg2">
                  <a:lumMod val="75000"/>
                </a:schemeClr>
              </a:solidFill>
            </a:endParaRPr>
          </a:p>
        </p:txBody>
      </p:sp>
      <p:sp>
        <p:nvSpPr>
          <p:cNvPr id="3" name="Subtitle 2">
            <a:extLst>
              <a:ext uri="{FF2B5EF4-FFF2-40B4-BE49-F238E27FC236}">
                <a16:creationId xmlns:a16="http://schemas.microsoft.com/office/drawing/2014/main" id="{77DFF6E7-4D81-8347-B67E-3C9B3D2D1A39}"/>
              </a:ext>
            </a:extLst>
          </p:cNvPr>
          <p:cNvSpPr>
            <a:spLocks noGrp="1"/>
          </p:cNvSpPr>
          <p:nvPr>
            <p:ph type="subTitle" idx="1"/>
          </p:nvPr>
        </p:nvSpPr>
        <p:spPr>
          <a:xfrm>
            <a:off x="1277177" y="4896903"/>
            <a:ext cx="6262881" cy="1136827"/>
          </a:xfrm>
        </p:spPr>
        <p:txBody>
          <a:bodyPr/>
          <a:lstStyle/>
          <a:p>
            <a:pPr marL="0" marR="0">
              <a:spcBef>
                <a:spcPts val="0"/>
              </a:spcBef>
              <a:spcAft>
                <a:spcPts val="0"/>
              </a:spcAft>
            </a:pPr>
            <a:r>
              <a:rPr lang="en-US" sz="1800">
                <a:latin typeface="Calibri" panose="020F0502020204030204" pitchFamily="34" charset="0"/>
                <a:ea typeface="Calibri" panose="020F0502020204030204" pitchFamily="34" charset="0"/>
              </a:rPr>
              <a:t>[Name,</a:t>
            </a:r>
          </a:p>
          <a:p>
            <a:pPr marL="0" marR="0">
              <a:spcBef>
                <a:spcPts val="0"/>
              </a:spcBef>
              <a:spcAft>
                <a:spcPts val="0"/>
              </a:spcAft>
            </a:pPr>
            <a:r>
              <a:rPr lang="en-US" sz="1800">
                <a:latin typeface="Calibri" panose="020F0502020204030204" pitchFamily="34" charset="0"/>
                <a:ea typeface="Calibri" panose="020F0502020204030204" pitchFamily="34" charset="0"/>
              </a:rPr>
              <a:t>Credentials,</a:t>
            </a:r>
          </a:p>
          <a:p>
            <a:pPr marL="0" marR="0">
              <a:spcBef>
                <a:spcPts val="0"/>
              </a:spcBef>
              <a:spcAft>
                <a:spcPts val="0"/>
              </a:spcAft>
            </a:pPr>
            <a:r>
              <a:rPr lang="en-US" sz="1800">
                <a:latin typeface="Calibri" panose="020F0502020204030204" pitchFamily="34" charset="0"/>
                <a:ea typeface="Calibri" panose="020F0502020204030204" pitchFamily="34" charset="0"/>
              </a:rPr>
              <a:t>Date]</a:t>
            </a:r>
            <a:endParaRPr lang="en-US" sz="1800">
              <a:effectLst/>
              <a:latin typeface="Calibri" panose="020F0502020204030204" pitchFamily="34" charset="0"/>
              <a:ea typeface="Calibri" panose="020F0502020204030204" pitchFamily="34" charset="0"/>
            </a:endParaRPr>
          </a:p>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http://www.bidmc.org/YourHealth/BIDMCInteractive/BIDMC-Bulletin/Archives/March-April-10/~/media/Images/YourHealth/BIDMC%20Bulletin/2010/March/Atrius_story.ashx"/>
          <p:cNvPicPr>
            <a:picLocks noChangeAspect="1" noChangeArrowheads="1"/>
          </p:cNvPicPr>
          <p:nvPr/>
        </p:nvPicPr>
        <p:blipFill rotWithShape="1">
          <a:blip r:embed="rId3">
            <a:extLst>
              <a:ext uri="{28A0092B-C50C-407E-A947-70E740481C1C}">
                <a14:useLocalDpi xmlns:a14="http://schemas.microsoft.com/office/drawing/2010/main" val="0"/>
              </a:ext>
            </a:extLst>
          </a:blip>
          <a:srcRect t="21896" b="30365"/>
          <a:stretch/>
        </p:blipFill>
        <p:spPr bwMode="auto">
          <a:xfrm>
            <a:off x="515526" y="1430280"/>
            <a:ext cx="2328097" cy="68942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Autofit/>
          </a:bodyPr>
          <a:lstStyle/>
          <a:p>
            <a:r>
              <a:rPr lang="en-US" sz="3200"/>
              <a:t>Advisory board</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3049667"/>
            <a:ext cx="1589181" cy="689424"/>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51175" y="1683030"/>
            <a:ext cx="1731730" cy="826055"/>
          </a:xfrm>
          <a:prstGeom prst="rect">
            <a:avLst/>
          </a:prstGeom>
        </p:spPr>
      </p:pic>
      <p:pic>
        <p:nvPicPr>
          <p:cNvPr id="1028" name="Picture 4" descr="http://www.macoalition.org/images/CoalitionLogo.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75723" y="3082822"/>
            <a:ext cx="2752725" cy="58102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massmed.org/AM/Graphics/MMSRedesign/logo.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4669054"/>
            <a:ext cx="2109650" cy="521741"/>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2" descr="data:image/jpeg;base64,/9j/4AAQSkZJRgABAQAAAQABAAD/2wCEAAkGBhQPERQSExEWFRQVGBcaGRYYGBkXHxoaGh4hGB0bFxwYHCYfGBwvHBUVIDsiIycqLC4sGB4zODAqNSY3LCkBCQoKDgwOGg8PGi8lHiUuKiw0KjQtKiw0MDIpLCopLDIqLDQsLC8sLzQqLCw0LSwsLCwsLCwsLC8sLCwsLCwpKf/AABEIADgAugMBIgACEQEDEQH/xAAcAAACAwEBAQEAAAAAAAAAAAAABgQFBwMCAQj/xABCEAABAgMFBQQGBwUJAAAAAAABAgMABBEFBhIhMQdBUWFxEyKBkSMyQlKhshQ0YnJzgtEzNpLB4RYXJCVDVKKx0//EABgBAAMBAQAAAAAAAAAAAAAAAAACBAED/8QALREAAgIBAwIEBQQDAAAAAAAAAQIAAxESITETQQQiUWEycZGhscHh8PEjgdH/2gAMAwEAAhEDEQA/ANxgjw88EJKlEBKQSScgAMyT4RklrXqm7amDLSWJDO8g4SU6YnFapT9kfEx1rqL/AC9ZxtuFfuT2mlT955WXOF2ZaQr3SsV8QMxHqz7xy0yaNTDaz7oUK+WsJdm7F2Ep9O+4tW/BhQPiCT8I42tsYRTFLPrSsZhLlCK8lJAKetDHXRTxqP0nHqeI50D5Z3mmQRX2Aw43LModr2iW0hdTiOIChz39Y4WteyVlDR6YQhXu1xK/hTUiJ9JJwN5VqAGW2lvBC3J7RZB1WETKQT74UgeagB8YYkuAioNQc6jOBlZeRBXVvhOZ6gissy8kvNKUhl5C1JFSkHMCtN44xZxhBHM0EHcQgiJaVqtSqO0ecS2ioGJXE6CIj165VDSHlTCA24SELNaKI1plyMaFJ4Ewuo5MtoIX/wC30h/u2/M/pEyy7zy00ooZfQ4oCpCa6aV05xpRhuRMFiHYES0gikmr6ybS1Nrmm0rQSFJJNQRuOUeWr8yKzQTjVeasPxVQQdNvQw6icZH1l7BEKethlhsOuOJS2aDHWoz0zEdLOtJuZQHGlpWg1opJqMsjC4OMxtQziSYI8rWACSaAZk8BFdZl5ZaaKgy+hwpFVYa5DiTSkABO8CwBwZZwQtTO0aQbVgMykkalIUseaQQfCLdi22XGe3bcC2/eT3vPhrv03wxRhyIosQ7AiToIiSNqNv17Mk4aVyI16jPSJcKRiMCDxEPbBa5Zk0tJNC+uh+4nvH44R4xZbN7BTKyLZp6R4BxZ394VSOgSR5njC5ttlyW5Ze4KcSeqgkj5DDxdaaDsnLrToWkeYSAR5gxS21C47kyNd/EtnsBiWsEEESy2Iu0m+S5UIlZev0h3eMylJOEYftE5DhTpEW7uyVoJDk6VOuqzKAohIJ4kGqzzrSKttPbXlOP2FHCD9hvu/rGsRW7GpQq9xkmQ1oLnZ33wcARPtDZXIupIS0WlblIUrLqFEgwqWPab9gzglJheOVcIwq3AE0C019Wh9ZP9K63GdbapdJlWV+0l0gdFJNR/xB8IKbC50PuDNvqVF6ibESmtX/J7aS8MmXjiPDC4aL8ld7y4xroMZvfCyDOWNLv0q4y2hfMpKQF/Civyxd3HvQl2zQ84rOXSpLh/DFQfFOHxgtGtA3cbH9JlLaHK9j5h+sWNqU8qbm5ez2syCkq++vIV6Jz/ADco6bW5FMvJSbSMktqwjoEUjlsxk1Ts7MWg4NCcP318OiMvzCJ2236vL/iK+Ux2HlsSsdvzOLDVU9p7/gSdZWzCRcYaWppeJTaFH0ixmUgnfzi8sK5UrIrLjCFJUpOEkrUrKtdFHlCPIIt7sm+zKcGBOD6v6tBTUV0prDTc1Np9o59PIKMIwU7L1q5/s89OMcbA+DlwfbM7VFMjFZHviI8lYrU7bsyy8kqRieNAopzBFM0kHfDhN7JJFaSEpcbO5QcUfguoMLl2v3hmaa1f/lE+0trbjbimEyKg+FYcKl4u9yCU1V4ax1fqlgEPYd5xr6IUmwdz2ldclhSZibsd9XaMlKwORSR3k+7UEK5ECC4lorsufcs989xaqJO7H7KhyUmg60i62d3XfQ87PzYwuu1ok5EYjVRI9nQADgINrF2O2ZE22PSMDvU1LeteqTn0rAXVnKHg/mArZaxYORn6ekNrF5yyyJRs+kfHepqG9KdVHLoDC5eay12VZTTIqHJldXyOSahuvAZDnQ8Y67O7LctKcVPzJxhoihPtOAAJ8Eih60jSrxXebn2Cy7WhzSoapUNCPj5mFLrSVT03MYI14az12Hy/eK929mskqVbUtHbKcQlRXiUPWFe7hIAAr1ifdS4CbPceIeUttzINECmHUFfvKGYqKZfBRVYdq2NUy6+2YGeEDGKc2z3k9UHxhtuPf9FpVbUns30ipTWoUNCUVz1IyOld8ZZ1MFg2V/n0j1dLUFZdLD+c941ttBOgAyAyFMhoOmce4IIil8p72XfE/KrYJAJzQo7ljMHpu6ExnNxb4GzHFyM4ChAUaE/6ajqDxQdajjXQ5a9FHeW50vaCR2qKLAolxOShyrvHIxRVYACj8fiTXVMWFifEPvLeXmUuJCkKCknRSSCD4iOVo2o1LILjziW0jeo08t5PIRmjmyOZZJ+jTwAPHG2fHBUGPcrsddcVimpzF93Eon8y9PKG6VXOvb5ROtdxo3+ciX3CmJmWteXBLbgQrMU7wFKK4BSMvONJu/eNmeaDjKwfeR7STwUN3XQx2asVpMuJYpxtBARhV3qpGWfOEO0dkGFfaSc0po7kqxZdFpOKnUGDVXYNLHBHB9pmiypiyjIPI9/aaO88lCSpSglIzJJoAOZOkZDe21jbk6zKS2bSCe/uJPrOfdAyHHPiIn/3VTb5AmbQxIHNxw+GMgCHi7V0mLOQUsp7yvWWrNSup3DkMo1SlXmByYMLL/KRhe/qZZNSSUtBmlUBARQ+6BhofCMDtftbOcm5FJ7jikg8SkHEgjqCBH6EhWvBcxM1PSsyQKN17Qe9h7zfXvV8IXw9oQnVx/yb4qkuo08j8HYybcyw/oUm00R3qYl/fVmfLIeEKe236vL/AIivlMaRCzfi55tNttAdDeBRVUpxVqKU9YUharP8odp0urPRKLLewj/hWPwm/lETozEbH3hkLRP8Cv8A0i+ufcVyz3lOrmy8FIKcOFQpmDXNZ4QOle5DfYzEezYFMf7EWbsfvDM9X/8AsRcbT7ol5AnGAQ+yKqw5FSU51FPaTr06CLGy7jFi0XZ7tgoOFz0eAimOntYs9OENtId7sOGX0ERKM1sj9yYr3AveLQl+8R27dA4OPBY5H4GsWV7/AKhN/gO/KYzq9VlOWJOonpYehcV3k7gTmps/ZOo4Eco0RTyLTkVdkuiZhpSQqlcJUCk1FdQa5cox0AIdfhP2m1uzK1bfEPv7xY2M/Unfx1fIiLC+t+lWa6yjsApDmZcKiKAGigABmQCDrvidcm6ps1hbRdDmJZXUJw0qAmlKn3Yl3lu01aDPZOg5GqVDVKuI/TfAzobSx3EFSxaAq7NLJl9K0haSFJUKgjMEHQgxk1kFLl4lKl6dmFOFRTp+zwrOW4uH4iJI2UziAWm58Bk7quJy5oBwnzhxufchqzEnCSt1XrOEUy4JHsphgUqDYbORiIRZcy6lxg5/qMcEEESS6EfAIIIIT7BBBBCEEEEEIQQQQQgY+R9gghCCCCCEIIIIIQgggghIlrWW3NMrZdTVCxQ/yI4EGh8Iyy7FpuWHPLk5g+gcIorcK5JcHI0oeFOUfYIr8N5iazwZF4vyAWDkTXAax9ggiSWwgggghCCCCCE//9k="/>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sp>
        <p:nvSpPr>
          <p:cNvPr id="9" name="AutoShape 4" descr="data:image/jpeg;base64,/9j/4AAQSkZJRgABAQAAAQABAAD/2wCEAAkGBhQPERQSExEWFRQVGBcaGRYYGBkXHxoaGh4hGB0bFxwYHCYfGBwvHBUVIDsiIycqLC4sGB4zODAqNSY3LCkBCQoKDgwOGg8PGi8lHiUuKiw0KjQtKiw0MDIpLCopLDIqLDQsLC8sLzQqLCw0LSwsLCwsLCwsLC8sLCwsLCwpKf/AABEIADgAugMBIgACEQEDEQH/xAAcAAACAwEBAQEAAAAAAAAAAAAABgQFBwMCAQj/xABCEAABAgMFBQQGBwUJAAAAAAABAgMABBEFBhIhMQdBUWFxEyKBkSMyQlKhshQ0YnJzgtEzNpLB4RYXJCVDVKKx0//EABgBAAMBAQAAAAAAAAAAAAAAAAACBAED/8QALREAAgIBAwIEBQQDAAAAAAAAAQIAAxESITETQQQiUWEycZGhscHh8PEjgdH/2gAMAwEAAhEDEQA/ANxgjw88EJKlEBKQSScgAMyT4RklrXqm7amDLSWJDO8g4SU6YnFapT9kfEx1rqL/AC9ZxtuFfuT2mlT955WXOF2ZaQr3SsV8QMxHqz7xy0yaNTDaz7oUK+WsJdm7F2Ep9O+4tW/BhQPiCT8I42tsYRTFLPrSsZhLlCK8lJAKetDHXRTxqP0nHqeI50D5Z3mmQRX2Aw43LModr2iW0hdTiOIChz39Y4WteyVlDR6YQhXu1xK/hTUiJ9JJwN5VqAGW2lvBC3J7RZB1WETKQT74UgeagB8YYkuAioNQc6jOBlZeRBXVvhOZ6gissy8kvNKUhl5C1JFSkHMCtN44xZxhBHM0EHcQgiJaVqtSqO0ecS2ioGJXE6CIj165VDSHlTCA24SELNaKI1plyMaFJ4Ewuo5MtoIX/wC30h/u2/M/pEyy7zy00ooZfQ4oCpCa6aV05xpRhuRMFiHYES0gikmr6ybS1Nrmm0rQSFJJNQRuOUeWr8yKzQTjVeasPxVQQdNvQw6icZH1l7BEKethlhsOuOJS2aDHWoz0zEdLOtJuZQHGlpWg1opJqMsjC4OMxtQziSYI8rWACSaAZk8BFdZl5ZaaKgy+hwpFVYa5DiTSkABO8CwBwZZwQtTO0aQbVgMykkalIUseaQQfCLdi22XGe3bcC2/eT3vPhrv03wxRhyIosQ7AiToIiSNqNv17Mk4aVyI16jPSJcKRiMCDxEPbBa5Zk0tJNC+uh+4nvH44R4xZbN7BTKyLZp6R4BxZ394VSOgSR5njC5ttlyW5Ze4KcSeqgkj5DDxdaaDsnLrToWkeYSAR5gxS21C47kyNd/EtnsBiWsEEESy2Iu0m+S5UIlZev0h3eMylJOEYftE5DhTpEW7uyVoJDk6VOuqzKAohIJ4kGqzzrSKttPbXlOP2FHCD9hvu/rGsRW7GpQq9xkmQ1oLnZ33wcARPtDZXIupIS0WlblIUrLqFEgwqWPab9gzglJheOVcIwq3AE0C019Wh9ZP9K63GdbapdJlWV+0l0gdFJNR/xB8IKbC50PuDNvqVF6ibESmtX/J7aS8MmXjiPDC4aL8ld7y4xroMZvfCyDOWNLv0q4y2hfMpKQF/Civyxd3HvQl2zQ84rOXSpLh/DFQfFOHxgtGtA3cbH9JlLaHK9j5h+sWNqU8qbm5ez2syCkq++vIV6Jz/ADco6bW5FMvJSbSMktqwjoEUjlsxk1Ts7MWg4NCcP318OiMvzCJ2236vL/iK+Ux2HlsSsdvzOLDVU9p7/gSdZWzCRcYaWppeJTaFH0ixmUgnfzi8sK5UrIrLjCFJUpOEkrUrKtdFHlCPIIt7sm+zKcGBOD6v6tBTUV0prDTc1Np9o59PIKMIwU7L1q5/s89OMcbA+DlwfbM7VFMjFZHviI8lYrU7bsyy8kqRieNAopzBFM0kHfDhN7JJFaSEpcbO5QcUfguoMLl2v3hmaa1f/lE+0trbjbimEyKg+FYcKl4u9yCU1V4ax1fqlgEPYd5xr6IUmwdz2ldclhSZibsd9XaMlKwORSR3k+7UEK5ECC4lorsufcs989xaqJO7H7KhyUmg60i62d3XfQ87PzYwuu1ok5EYjVRI9nQADgINrF2O2ZE22PSMDvU1LeteqTn0rAXVnKHg/mArZaxYORn6ekNrF5yyyJRs+kfHepqG9KdVHLoDC5eay12VZTTIqHJldXyOSahuvAZDnQ8Y67O7LctKcVPzJxhoihPtOAAJ8Eih60jSrxXebn2Cy7WhzSoapUNCPj5mFLrSVT03MYI14az12Hy/eK929mskqVbUtHbKcQlRXiUPWFe7hIAAr1ifdS4CbPceIeUttzINECmHUFfvKGYqKZfBRVYdq2NUy6+2YGeEDGKc2z3k9UHxhtuPf9FpVbUns30ipTWoUNCUVz1IyOld8ZZ1MFg2V/n0j1dLUFZdLD+c941ttBOgAyAyFMhoOmce4IIil8p72XfE/KrYJAJzQo7ljMHpu6ExnNxb4GzHFyM4ChAUaE/6ajqDxQdajjXQ5a9FHeW50vaCR2qKLAolxOShyrvHIxRVYACj8fiTXVMWFifEPvLeXmUuJCkKCknRSSCD4iOVo2o1LILjziW0jeo08t5PIRmjmyOZZJ+jTwAPHG2fHBUGPcrsddcVimpzF93Eon8y9PKG6VXOvb5ROtdxo3+ciX3CmJmWteXBLbgQrMU7wFKK4BSMvONJu/eNmeaDjKwfeR7STwUN3XQx2asVpMuJYpxtBARhV3qpGWfOEO0dkGFfaSc0po7kqxZdFpOKnUGDVXYNLHBHB9pmiypiyjIPI9/aaO88lCSpSglIzJJoAOZOkZDe21jbk6zKS2bSCe/uJPrOfdAyHHPiIn/3VTb5AmbQxIHNxw+GMgCHi7V0mLOQUsp7yvWWrNSup3DkMo1SlXmByYMLL/KRhe/qZZNSSUtBmlUBARQ+6BhofCMDtftbOcm5FJ7jikg8SkHEgjqCBH6EhWvBcxM1PSsyQKN17Qe9h7zfXvV8IXw9oQnVx/yb4qkuo08j8HYybcyw/oUm00R3qYl/fVmfLIeEKe236vL/AIivlMaRCzfi55tNttAdDeBRVUpxVqKU9YUharP8odp0urPRKLLewj/hWPwm/lETozEbH3hkLRP8Cv8A0i+ufcVyz3lOrmy8FIKcOFQpmDXNZ4QOle5DfYzEezYFMf7EWbsfvDM9X/8AsRcbT7ol5AnGAQ+yKqw5FSU51FPaTr06CLGy7jFi0XZ7tgoOFz0eAimOntYs9OENtId7sOGX0ERKM1sj9yYr3AveLQl+8R27dA4OPBY5H4GsWV7/AKhN/gO/KYzq9VlOWJOonpYehcV3k7gTmps/ZOo4Eco0RTyLTkVdkuiZhpSQqlcJUCk1FdQa5cox0AIdfhP2m1uzK1bfEPv7xY2M/Unfx1fIiLC+t+lWa6yjsApDmZcKiKAGigABmQCDrvidcm6ps1hbRdDmJZXUJw0qAmlKn3Yl3lu01aDPZOg5GqVDVKuI/TfAzobSx3EFSxaAq7NLJl9K0haSFJUKgjMEHQgxk1kFLl4lKl6dmFOFRTp+zwrOW4uH4iJI2UziAWm58Bk7quJy5oBwnzhxufchqzEnCSt1XrOEUy4JHsphgUqDYbORiIRZcy6lxg5/qMcEEESS6EfAIIIIT7BBBBCEEEEEIQQQQQgY+R9gghCCCCCEIIIIIQgggghIlrWW3NMrZdTVCxQ/yI4EGh8Iyy7FpuWHPLk5g+gcIorcK5JcHI0oeFOUfYIr8N5iazwZF4vyAWDkTXAax9ggiSWwgggghCCCCCE//9k="/>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sp>
        <p:nvSpPr>
          <p:cNvPr id="12" name="AutoShape 8" descr="data:image/jpeg;base64,/9j/4AAQSkZJRgABAQAAAQABAAD/2wCEAAkGBhQPERQSExEWFRQVGBcaGRYYGBkXHxoaGh4hGB0bFxwYHCYfGBwvHBUVIDsiIycqLC4sGB4zODAqNSY3LCkBCQoKDgwOGg8PGi8lHiUuKiw0KjQtKiw0MDIpLCopLDIqLDQsLC8sLzQqLCw0LSwsLCwsLCwsLC8sLCwsLCwpKf/AABEIADgAugMBIgACEQEDEQH/xAAcAAACAwEBAQEAAAAAAAAAAAAABgQFBwMCAQj/xABCEAABAgMFBQQGBwUJAAAAAAABAgMABBEFBhIhMQdBUWFxEyKBkSMyQlKhshQ0YnJzgtEzNpLB4RYXJCVDVKKx0//EABgBAAMBAQAAAAAAAAAAAAAAAAACBAED/8QALREAAgIBAwIEBQQDAAAAAAAAAQIAAxESITETQQQiUWEycZGhscHh8PEjgdH/2gAMAwEAAhEDEQA/ANxgjw88EJKlEBKQSScgAMyT4RklrXqm7amDLSWJDO8g4SU6YnFapT9kfEx1rqL/AC9ZxtuFfuT2mlT955WXOF2ZaQr3SsV8QMxHqz7xy0yaNTDaz7oUK+WsJdm7F2Ep9O+4tW/BhQPiCT8I42tsYRTFLPrSsZhLlCK8lJAKetDHXRTxqP0nHqeI50D5Z3mmQRX2Aw43LModr2iW0hdTiOIChz39Y4WteyVlDR6YQhXu1xK/hTUiJ9JJwN5VqAGW2lvBC3J7RZB1WETKQT74UgeagB8YYkuAioNQc6jOBlZeRBXVvhOZ6gissy8kvNKUhl5C1JFSkHMCtN44xZxhBHM0EHcQgiJaVqtSqO0ecS2ioGJXE6CIj165VDSHlTCA24SELNaKI1plyMaFJ4Ewuo5MtoIX/wC30h/u2/M/pEyy7zy00ooZfQ4oCpCa6aV05xpRhuRMFiHYES0gikmr6ybS1Nrmm0rQSFJJNQRuOUeWr8yKzQTjVeasPxVQQdNvQw6icZH1l7BEKethlhsOuOJS2aDHWoz0zEdLOtJuZQHGlpWg1opJqMsjC4OMxtQziSYI8rWACSaAZk8BFdZl5ZaaKgy+hwpFVYa5DiTSkABO8CwBwZZwQtTO0aQbVgMykkalIUseaQQfCLdi22XGe3bcC2/eT3vPhrv03wxRhyIosQ7AiToIiSNqNv17Mk4aVyI16jPSJcKRiMCDxEPbBa5Zk0tJNC+uh+4nvH44R4xZbN7BTKyLZp6R4BxZ394VSOgSR5njC5ttlyW5Ze4KcSeqgkj5DDxdaaDsnLrToWkeYSAR5gxS21C47kyNd/EtnsBiWsEEESy2Iu0m+S5UIlZev0h3eMylJOEYftE5DhTpEW7uyVoJDk6VOuqzKAohIJ4kGqzzrSKttPbXlOP2FHCD9hvu/rGsRW7GpQq9xkmQ1oLnZ33wcARPtDZXIupIS0WlblIUrLqFEgwqWPab9gzglJheOVcIwq3AE0C019Wh9ZP9K63GdbapdJlWV+0l0gdFJNR/xB8IKbC50PuDNvqVF6ibESmtX/J7aS8MmXjiPDC4aL8ld7y4xroMZvfCyDOWNLv0q4y2hfMpKQF/Civyxd3HvQl2zQ84rOXSpLh/DFQfFOHxgtGtA3cbH9JlLaHK9j5h+sWNqU8qbm5ez2syCkq++vIV6Jz/ADco6bW5FMvJSbSMktqwjoEUjlsxk1Ts7MWg4NCcP318OiMvzCJ2236vL/iK+Ux2HlsSsdvzOLDVU9p7/gSdZWzCRcYaWppeJTaFH0ixmUgnfzi8sK5UrIrLjCFJUpOEkrUrKtdFHlCPIIt7sm+zKcGBOD6v6tBTUV0prDTc1Np9o59PIKMIwU7L1q5/s89OMcbA+DlwfbM7VFMjFZHviI8lYrU7bsyy8kqRieNAopzBFM0kHfDhN7JJFaSEpcbO5QcUfguoMLl2v3hmaa1f/lE+0trbjbimEyKg+FYcKl4u9yCU1V4ax1fqlgEPYd5xr6IUmwdz2ldclhSZibsd9XaMlKwORSR3k+7UEK5ECC4lorsufcs989xaqJO7H7KhyUmg60i62d3XfQ87PzYwuu1ok5EYjVRI9nQADgINrF2O2ZE22PSMDvU1LeteqTn0rAXVnKHg/mArZaxYORn6ekNrF5yyyJRs+kfHepqG9KdVHLoDC5eay12VZTTIqHJldXyOSahuvAZDnQ8Y67O7LctKcVPzJxhoihPtOAAJ8Eih60jSrxXebn2Cy7WhzSoapUNCPj5mFLrSVT03MYI14az12Hy/eK929mskqVbUtHbKcQlRXiUPWFe7hIAAr1ifdS4CbPceIeUttzINECmHUFfvKGYqKZfBRVYdq2NUy6+2YGeEDGKc2z3k9UHxhtuPf9FpVbUns30ipTWoUNCUVz1IyOld8ZZ1MFg2V/n0j1dLUFZdLD+c941ttBOgAyAyFMhoOmce4IIil8p72XfE/KrYJAJzQo7ljMHpu6ExnNxb4GzHFyM4ChAUaE/6ajqDxQdajjXQ5a9FHeW50vaCR2qKLAolxOShyrvHIxRVYACj8fiTXVMWFifEPvLeXmUuJCkKCknRSSCD4iOVo2o1LILjziW0jeo08t5PIRmjmyOZZJ+jTwAPHG2fHBUGPcrsddcVimpzF93Eon8y9PKG6VXOvb5ROtdxo3+ciX3CmJmWteXBLbgQrMU7wFKK4BSMvONJu/eNmeaDjKwfeR7STwUN3XQx2asVpMuJYpxtBARhV3qpGWfOEO0dkGFfaSc0po7kqxZdFpOKnUGDVXYNLHBHB9pmiypiyjIPI9/aaO88lCSpSglIzJJoAOZOkZDe21jbk6zKS2bSCe/uJPrOfdAyHHPiIn/3VTb5AmbQxIHNxw+GMgCHi7V0mLOQUsp7yvWWrNSup3DkMo1SlXmByYMLL/KRhe/qZZNSSUtBmlUBARQ+6BhofCMDtftbOcm5FJ7jikg8SkHEgjqCBH6EhWvBcxM1PSsyQKN17Qe9h7zfXvV8IXw9oQnVx/yb4qkuo08j8HYybcyw/oUm00R3qYl/fVmfLIeEKe236vL/AIivlMaRCzfi55tNttAdDeBRVUpxVqKU9YUharP8odp0urPRKLLewj/hWPwm/lETozEbH3hkLRP8Cv8A0i+ufcVyz3lOrmy8FIKcOFQpmDXNZ4QOle5DfYzEezYFMf7EWbsfvDM9X/8AsRcbT7ol5AnGAQ+yKqw5FSU51FPaTr06CLGy7jFi0XZ7tgoOFz0eAimOntYs9OENtId7sOGX0ERKM1sj9yYr3AveLQl+8R27dA4OPBY5H4GsWV7/AKhN/gO/KYzq9VlOWJOonpYehcV3k7gTmps/ZOo4Eco0RTyLTkVdkuiZhpSQqlcJUCk1FdQa5cox0AIdfhP2m1uzK1bfEPv7xY2M/Unfx1fIiLC+t+lWa6yjsApDmZcKiKAGigABmQCDrvidcm6ps1hbRdDmJZXUJw0qAmlKn3Yl3lu01aDPZOg5GqVDVKuI/TfAzobSx3EFSxaAq7NLJl9K0haSFJUKgjMEHQgxk1kFLl4lKl6dmFOFRTp+zwrOW4uH4iJI2UziAWm58Bk7quJy5oBwnzhxufchqzEnCSt1XrOEUy4JHsphgUqDYbORiIRZcy6lxg5/qMcEEESS6EfAIIIIT7BBBBCEEEEEIQQQQQgY+R9gghCCCCCEIIIIIQgggghIlrWW3NMrZdTVCxQ/yI4EGh8Iyy7FpuWHPLk5g+gcIorcK5JcHI0oeFOUfYIr8N5iazwZF4vyAWDkTXAax9ggiSWwgggghCCCCCE//9k="/>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pic>
        <p:nvPicPr>
          <p:cNvPr id="14" name="Picture 13"/>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13085" y="4510011"/>
            <a:ext cx="1745598" cy="680784"/>
          </a:xfrm>
          <a:prstGeom prst="rect">
            <a:avLst/>
          </a:prstGeom>
        </p:spPr>
      </p:pic>
      <p:pic>
        <p:nvPicPr>
          <p:cNvPr id="1026" name="Picture 2" descr="http://o1.aolcdn.com/dims-shared/dims3/PATCH/format/jpg/quality/82/resize/458x196/http:/hss-prod.hss.aol.com/hss/storage/patch/862a839becb4239ce47a0fad0a86a79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025478" y="4380509"/>
            <a:ext cx="2461288" cy="1055608"/>
          </a:xfrm>
          <a:prstGeom prst="rect">
            <a:avLst/>
          </a:prstGeom>
          <a:noFill/>
          <a:extLst>
            <a:ext uri="{909E8E84-426E-40DD-AFC4-6F175D3DCCD1}">
              <a14:hiddenFill xmlns:a14="http://schemas.microsoft.com/office/drawing/2010/main">
                <a:solidFill>
                  <a:srgbClr val="FFFFFF"/>
                </a:solidFill>
              </a14:hiddenFill>
            </a:ext>
          </a:extLst>
        </p:spPr>
      </p:pic>
      <p:sp>
        <p:nvSpPr>
          <p:cNvPr id="11" name="AutoShape 4" descr="data:image/jpeg;base64,/9j/4AAQSkZJRgABAQAAAQABAAD/2wCEAAkGBhQPERUPDRMQEA8QFCEXGBAYEA4SFhUQHBkhFRcTHh4jGyYfGhovIh4SKy8gJDMwMiw4Fh43QTAtQSYtOCkBCQoKDAkNGQ8PGSskHiQxNTEuNDUzLS41MDU1MTUyNjUxNS81NTU1KzI2NSs1MzU0KSkzNS41MDUvMDU1NjU2MP/AABEIAFwAlQMBIgACEQEDEQH/xAAbAAEAAgMBAQAAAAAAAAAAAAAABQYCBAcDAf/EADIQAAICAgECBAQEBgMBAAAAAAECAAMEERITIQUGMWEUIkFRFSMyUgcWcYGRoVNigkL/xAAYAQEBAQEBAAAAAAAAAAAAAAAABAMCBf/EACIRAQACAQIGAwAAAAAAAAAAAAABAgMR8AQSEzFRcSEiQf/aAAwDAQACEQMRAD8A7jERAREQEREBERAREQEREBERAREQEREBERAREQEREBERAREQEREBERAREQEREBERAREQE8cvLSpDZayoi+rE6AntKt57yOmlFhUWBLt9Hv8AOQpI/wAHv/aaYqdS8VY5snRxzfw3R50xNb63/nhbyPuF47I95J4HiNeQgsodbEP1H3+x+x9jKtT5dW6n417x8Ww6i5KkCuvQ7IB6cPXe598jZhvtyLdLXyCbRd6Z9Hdw39D2/wASi+HHyWtTX477034S4+IzdStckR9u29Z3+rdbeqa5sq8iFGyBtj6KPf2mc5//ABEIyhZVXatduAovqXqceecPnrX/ALaA9PvYPaYeY/G2zMPw7LxL3pXIzMcEKF7l7VUg/wBDy+X0PoZG9B0OefxK8+nyXqceXDkOXDeuWvXW995UPF87Mrz8bCoyE45OPYzO9FZKvXxHNda7nl6Ht2mHh1mQPEXxsh6mv/Dkc5C0VBlsNliFQdbKAqSFP1YwLtE563mjKPhAzhaoyK8hq2PRTi6LlHH7j6HiAdj6zZ80eabcbJ6d1pwsVqFNWV0OpU2USQy2toitR+X27b5Hv9gueXmpSvO50rQdubMqrs+nc9p4HxugVi430iljoW9WvgW9NBt636yH85tz8Hyy5RicGwll7qW6LHkPb7SqePZlv8vvWcN1rGCPzOrilQOA+fQbf+twOl42UlqiyplsRvR1YMpHsR2M9ZRv5hc5AwMdnpXHw67WdKOqzWWbCJrRCqAuz9+XqNd8vx/IarGGTb8DfbU/OhcY23tcjcQ4XThKdAkk/vQbH1C15vjFVD113OEe9uKAhvnf9oOtb9e3sZsX3hFLvsKo2Tont/QdzOe1ePPn4PhuTeFFreIqraBALI1tfLX/AM74719Nzb8t9dvFfE1fIsaumyvVZVCvFqA3EftHf6euoFy8O8Srya1ux3Wyp96ceh0dH/YP+JszlXhPieVh+FV5ldqCqvK4/D9IN1K7Ms1MWY9w3zEjjoDX1nVFOxuB9iIgJFeP+FPeqPQypfQ/NCw2pOiCjexBMlYnVbTSdYcXpGSvLKhWeV8sltJSmOzhmwhkPwdvqd8eyk6+WWLwLwmytrL8goLrtDgm+FdajSIPv6nvJuJtfiL5I0nRhj4WmK3NEzvfpG+E+EmhGV36zvYzmw1opJY70deuuwHso+0gcb+HYSpqRkWFfixl1/l16pyBYLuKj/j2P0n7nvLhEnVIHJ8tNZl05rXkWY9bVhBUvFlfRfffe/lXXft7zIeWz8efEOs22pFBp6acekGLjv8Aq5bZu/v6SciBTbv4dcsezDGXkLivabVrCUbRzYLiOXHbLy5HR/cfbUnmeW3sFqnIPDJqFbqaq3AIUqXQHspIPodjt6SfiBC5fllGwD4bUzVUGj4floOwp4dMgb+uvqZr5nlPreH/AIY178DWKjd06+ZqA1rX6Q2td9f2liiBXv5TK21ZNV715NdXRawIpW6kd1V09Ng9ww0fX6EiYX+UGbJrzBlWrkpU1LsK6SttLNz48SNKQeOivf5RvffdkiBUKPIHTpqxqsmxasbJOQn5dTNzLM/FifVdu3po+neSdXlrpZN+VRbwbLVRYpQMC6LwWwd9g647HcfKPeTkQKg38P8AeB+GnJs6XV6nU6dXPYt64H2/V7enaWylCFAY8mA0W1rZ++vpM4gIiICIiAiIgIiICIiAiIgIiICIiAiIgIiICIiAiIgIiICIiAiIgIiICIiAiIgIiICIiAiIgf/Z"/>
          <p:cNvSpPr>
            <a:spLocks noChangeAspect="1" noChangeArrowheads="1"/>
          </p:cNvSpPr>
          <p:nvPr/>
        </p:nvSpPr>
        <p:spPr bwMode="auto">
          <a:xfrm>
            <a:off x="2136775" y="312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sp>
        <p:nvSpPr>
          <p:cNvPr id="16" name="AutoShape 6" descr="data:image/jpeg;base64,/9j/4AAQSkZJRgABAQAAAQABAAD/2wCEAAkGBhQPERUPDRMQEA8QFCEXGBAYEA4SFhUQHBkhFRcTHh4jGyYfGhovIh4SKy8gJDMwMiw4Fh43QTAtQSYtOCkBCQoKDAkNGQ8PGSskHiQxNTEuNDUzLS41MDU1MTUyNjUxNS81NTU1KzI2NSs1MzU0KSkzNS41MDUvMDU1NjU2MP/AABEIAFwAlQMBIgACEQEDEQH/xAAbAAEAAgMBAQAAAAAAAAAAAAAABQYCBAcDAf/EADIQAAICAgECBAQEBgMBAAAAAAECAAMEERITIQUGMWEUIkFRFSMyUgcWcYGRoVNigkL/xAAYAQEBAQEBAAAAAAAAAAAAAAAABAMCBf/EACIRAQACAQIGAwAAAAAAAAAAAAABAgMR8AQSEzFRcSEiQf/aAAwDAQACEQMRAD8A7jERAREQEREBERAREQEREBERAREQEREBERAREQEREBERAREQEREBERAREQEREBERAREQE8cvLSpDZayoi+rE6AntKt57yOmlFhUWBLt9Hv8AOQpI/wAHv/aaYqdS8VY5snRxzfw3R50xNb63/nhbyPuF47I95J4HiNeQgsodbEP1H3+x+x9jKtT5dW6n417x8Ww6i5KkCuvQ7IB6cPXe598jZhvtyLdLXyCbRd6Z9Hdw39D2/wASi+HHyWtTX477034S4+IzdStckR9u29Z3+rdbeqa5sq8iFGyBtj6KPf2mc5//ABEIyhZVXatduAovqXqceecPnrX/ALaA9PvYPaYeY/G2zMPw7LxL3pXIzMcEKF7l7VUg/wBDy+X0PoZG9B0OefxK8+nyXqceXDkOXDeuWvXW995UPF87Mrz8bCoyE45OPYzO9FZKvXxHNda7nl6Ht2mHh1mQPEXxsh6mv/Dkc5C0VBlsNliFQdbKAqSFP1YwLtE563mjKPhAzhaoyK8hq2PRTi6LlHH7j6HiAdj6zZ80eabcbJ6d1pwsVqFNWV0OpU2USQy2toitR+X27b5Hv9gueXmpSvO50rQdubMqrs+nc9p4HxugVi430iljoW9WvgW9NBt636yH85tz8Hyy5RicGwll7qW6LHkPb7SqePZlv8vvWcN1rGCPzOrilQOA+fQbf+twOl42UlqiyplsRvR1YMpHsR2M9ZRv5hc5AwMdnpXHw67WdKOqzWWbCJrRCqAuz9+XqNd8vx/IarGGTb8DfbU/OhcY23tcjcQ4XThKdAkk/vQbH1C15vjFVD113OEe9uKAhvnf9oOtb9e3sZsX3hFLvsKo2Tont/QdzOe1ePPn4PhuTeFFreIqraBALI1tfLX/AM74719Nzb8t9dvFfE1fIsaumyvVZVCvFqA3EftHf6euoFy8O8Srya1ux3Wyp96ceh0dH/YP+JszlXhPieVh+FV5ldqCqvK4/D9IN1K7Ms1MWY9w3zEjjoDX1nVFOxuB9iIgJFeP+FPeqPQypfQ/NCw2pOiCjexBMlYnVbTSdYcXpGSvLKhWeV8sltJSmOzhmwhkPwdvqd8eyk6+WWLwLwmytrL8goLrtDgm+FdajSIPv6nvJuJtfiL5I0nRhj4WmK3NEzvfpG+E+EmhGV36zvYzmw1opJY70deuuwHso+0gcb+HYSpqRkWFfixl1/l16pyBYLuKj/j2P0n7nvLhEnVIHJ8tNZl05rXkWY9bVhBUvFlfRfffe/lXXft7zIeWz8efEOs22pFBp6acekGLjv8Aq5bZu/v6SciBTbv4dcsezDGXkLivabVrCUbRzYLiOXHbLy5HR/cfbUnmeW3sFqnIPDJqFbqaq3AIUqXQHspIPodjt6SfiBC5fllGwD4bUzVUGj4floOwp4dMgb+uvqZr5nlPreH/AIY178DWKjd06+ZqA1rX6Q2td9f2liiBXv5TK21ZNV715NdXRawIpW6kd1V09Ng9ww0fX6EiYX+UGbJrzBlWrkpU1LsK6SttLNz48SNKQeOivf5RvffdkiBUKPIHTpqxqsmxasbJOQn5dTNzLM/FifVdu3po+neSdXlrpZN+VRbwbLVRYpQMC6LwWwd9g647HcfKPeTkQKg38P8AeB+GnJs6XV6nU6dXPYt64H2/V7enaWylCFAY8mA0W1rZ++vpM4gIiICIiAiIgIiICIiAiIgIiICIiAiIgIiICIiAiIgIiICIiAiIgIiICIiAiIgIiICIiAiIgf/Z"/>
          <p:cNvSpPr>
            <a:spLocks noChangeAspect="1" noChangeArrowheads="1"/>
          </p:cNvSpPr>
          <p:nvPr/>
        </p:nvSpPr>
        <p:spPr bwMode="auto">
          <a:xfrm>
            <a:off x="2289175" y="4651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sp>
        <p:nvSpPr>
          <p:cNvPr id="17" name="AutoShape 8" descr="data:image/jpeg;base64,/9j/4AAQSkZJRgABAQAAAQABAAD/2wCEAAkGBhQPERUPDRMQEA8QFCEXGBAYEA4SFhUQHBkhFRcTHh4jGyYfGhovIh4SKy8gJDMwMiw4Fh43QTAtQSYtOCkBCQoKDAkNGQ8PGSskHiQxNTEuNDUzLS41MDU1MTUyNjUxNS81NTU1KzI2NSs1MzU0KSkzNS41MDUvMDU1NjU2MP/AABEIAFwAlQMBIgACEQEDEQH/xAAbAAEAAgMBAQAAAAAAAAAAAAAABQYCBAcDAf/EADIQAAICAgECBAQEBgMBAAAAAAECAAMEERITIQUGMWEUIkFRFSMyUgcWcYGRoVNigkL/xAAYAQEBAQEBAAAAAAAAAAAAAAAABAMCBf/EACIRAQACAQIGAwAAAAAAAAAAAAABAgMR8AQSEzFRcSEiQf/aAAwDAQACEQMRAD8A7jERAREQEREBERAREQEREBERAREQEREBERAREQEREBERAREQEREBERAREQEREBERAREQE8cvLSpDZayoi+rE6AntKt57yOmlFhUWBLt9Hv8AOQpI/wAHv/aaYqdS8VY5snRxzfw3R50xNb63/nhbyPuF47I95J4HiNeQgsodbEP1H3+x+x9jKtT5dW6n417x8Ww6i5KkCuvQ7IB6cPXe598jZhvtyLdLXyCbRd6Z9Hdw39D2/wASi+HHyWtTX477034S4+IzdStckR9u29Z3+rdbeqa5sq8iFGyBtj6KPf2mc5//ABEIyhZVXatduAovqXqceecPnrX/ALaA9PvYPaYeY/G2zMPw7LxL3pXIzMcEKF7l7VUg/wBDy+X0PoZG9B0OefxK8+nyXqceXDkOXDeuWvXW995UPF87Mrz8bCoyE45OPYzO9FZKvXxHNda7nl6Ht2mHh1mQPEXxsh6mv/Dkc5C0VBlsNliFQdbKAqSFP1YwLtE563mjKPhAzhaoyK8hq2PRTi6LlHH7j6HiAdj6zZ80eabcbJ6d1pwsVqFNWV0OpU2USQy2toitR+X27b5Hv9gueXmpSvO50rQdubMqrs+nc9p4HxugVi430iljoW9WvgW9NBt636yH85tz8Hyy5RicGwll7qW6LHkPb7SqePZlv8vvWcN1rGCPzOrilQOA+fQbf+twOl42UlqiyplsRvR1YMpHsR2M9ZRv5hc5AwMdnpXHw67WdKOqzWWbCJrRCqAuz9+XqNd8vx/IarGGTb8DfbU/OhcY23tcjcQ4XThKdAkk/vQbH1C15vjFVD113OEe9uKAhvnf9oOtb9e3sZsX3hFLvsKo2Tont/QdzOe1ePPn4PhuTeFFreIqraBALI1tfLX/AM74719Nzb8t9dvFfE1fIsaumyvVZVCvFqA3EftHf6euoFy8O8Srya1ux3Wyp96ceh0dH/YP+JszlXhPieVh+FV5ldqCqvK4/D9IN1K7Ms1MWY9w3zEjjoDX1nVFOxuB9iIgJFeP+FPeqPQypfQ/NCw2pOiCjexBMlYnVbTSdYcXpGSvLKhWeV8sltJSmOzhmwhkPwdvqd8eyk6+WWLwLwmytrL8goLrtDgm+FdajSIPv6nvJuJtfiL5I0nRhj4WmK3NEzvfpG+E+EmhGV36zvYzmw1opJY70deuuwHso+0gcb+HYSpqRkWFfixl1/l16pyBYLuKj/j2P0n7nvLhEnVIHJ8tNZl05rXkWY9bVhBUvFlfRfffe/lXXft7zIeWz8efEOs22pFBp6acekGLjv8Aq5bZu/v6SciBTbv4dcsezDGXkLivabVrCUbRzYLiOXHbLy5HR/cfbUnmeW3sFqnIPDJqFbqaq3AIUqXQHspIPodjt6SfiBC5fllGwD4bUzVUGj4floOwp4dMgb+uvqZr5nlPreH/AIY178DWKjd06+ZqA1rX6Q2td9f2liiBXv5TK21ZNV715NdXRawIpW6kd1V09Ng9ww0fX6EiYX+UGbJrzBlWrkpU1LsK6SttLNz48SNKQeOivf5RvffdkiBUKPIHTpqxqsmxasbJOQn5dTNzLM/FifVdu3po+neSdXlrpZN+VRbwbLVRYpQMC6LwWwd9g647HcfKPeTkQKg38P8AeB+GnJs6XV6nU6dXPYt64H2/V7enaWylCFAY8mA0W1rZ++vpM4gIiICIiAiIgIiICIiAiIgIiICIiAiIgIiICIiAiIgIiICIiAiIgIiICIiAiIgIiICIiAiIgf/Z"/>
          <p:cNvSpPr>
            <a:spLocks noChangeAspect="1" noChangeArrowheads="1"/>
          </p:cNvSpPr>
          <p:nvPr/>
        </p:nvSpPr>
        <p:spPr bwMode="auto">
          <a:xfrm>
            <a:off x="2441575" y="6175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sp>
        <p:nvSpPr>
          <p:cNvPr id="18" name="AutoShape 10" descr="data:image/jpeg;base64,/9j/4AAQSkZJRgABAQAAAQABAAD/2wCEAAkGBhQPERUPDRMQEA8QFCEXGBAYEA4SFhUQHBkhFRcTHh4jGyYfGhovIh4SKy8gJDMwMiw4Fh43QTAtQSYtOCkBCQoKDAkNGQ8PGSskHiQxNTEuNDUzLS41MDU1MTUyNjUxNS81NTU1KzI2NSs1MzU0KSkzNS41MDUvMDU1NjU2MP/AABEIAFwAlQMBIgACEQEDEQH/xAAbAAEAAgMBAQAAAAAAAAAAAAAABQYCBAcDAf/EADIQAAICAgECBAQEBgMBAAAAAAECAAMEERITIQUGMWEUIkFRFSMyUgcWcYGRoVNigkL/xAAYAQEBAQEBAAAAAAAAAAAAAAAABAMCBf/EACIRAQACAQIGAwAAAAAAAAAAAAABAgMR8AQSEzFRcSEiQf/aAAwDAQACEQMRAD8A7jERAREQEREBERAREQEREBERAREQEREBERAREQEREBERAREQEREBERAREQEREBERAREQE8cvLSpDZayoi+rE6AntKt57yOmlFhUWBLt9Hv8AOQpI/wAHv/aaYqdS8VY5snRxzfw3R50xNb63/nhbyPuF47I95J4HiNeQgsodbEP1H3+x+x9jKtT5dW6n417x8Ww6i5KkCuvQ7IB6cPXe598jZhvtyLdLXyCbRd6Z9Hdw39D2/wASi+HHyWtTX477034S4+IzdStckR9u29Z3+rdbeqa5sq8iFGyBtj6KPf2mc5//ABEIyhZVXatduAovqXqceecPnrX/ALaA9PvYPaYeY/G2zMPw7LxL3pXIzMcEKF7l7VUg/wBDy+X0PoZG9B0OefxK8+nyXqceXDkOXDeuWvXW995UPF87Mrz8bCoyE45OPYzO9FZKvXxHNda7nl6Ht2mHh1mQPEXxsh6mv/Dkc5C0VBlsNliFQdbKAqSFP1YwLtE563mjKPhAzhaoyK8hq2PRTi6LlHH7j6HiAdj6zZ80eabcbJ6d1pwsVqFNWV0OpU2USQy2toitR+X27b5Hv9gueXmpSvO50rQdubMqrs+nc9p4HxugVi430iljoW9WvgW9NBt636yH85tz8Hyy5RicGwll7qW6LHkPb7SqePZlv8vvWcN1rGCPzOrilQOA+fQbf+twOl42UlqiyplsRvR1YMpHsR2M9ZRv5hc5AwMdnpXHw67WdKOqzWWbCJrRCqAuz9+XqNd8vx/IarGGTb8DfbU/OhcY23tcjcQ4XThKdAkk/vQbH1C15vjFVD113OEe9uKAhvnf9oOtb9e3sZsX3hFLvsKo2Tont/QdzOe1ePPn4PhuTeFFreIqraBALI1tfLX/AM74719Nzb8t9dvFfE1fIsaumyvVZVCvFqA3EftHf6euoFy8O8Srya1ux3Wyp96ceh0dH/YP+JszlXhPieVh+FV5ldqCqvK4/D9IN1K7Ms1MWY9w3zEjjoDX1nVFOxuB9iIgJFeP+FPeqPQypfQ/NCw2pOiCjexBMlYnVbTSdYcXpGSvLKhWeV8sltJSmOzhmwhkPwdvqd8eyk6+WWLwLwmytrL8goLrtDgm+FdajSIPv6nvJuJtfiL5I0nRhj4WmK3NEzvfpG+E+EmhGV36zvYzmw1opJY70deuuwHso+0gcb+HYSpqRkWFfixl1/l16pyBYLuKj/j2P0n7nvLhEnVIHJ8tNZl05rXkWY9bVhBUvFlfRfffe/lXXft7zIeWz8efEOs22pFBp6acekGLjv8Aq5bZu/v6SciBTbv4dcsezDGXkLivabVrCUbRzYLiOXHbLy5HR/cfbUnmeW3sFqnIPDJqFbqaq3AIUqXQHspIPodjt6SfiBC5fllGwD4bUzVUGj4floOwp4dMgb+uvqZr5nlPreH/AIY178DWKjd06+ZqA1rX6Q2td9f2liiBXv5TK21ZNV715NdXRawIpW6kd1V09Ng9ww0fX6EiYX+UGbJrzBlWrkpU1LsK6SttLNz48SNKQeOivf5RvffdkiBUKPIHTpqxqsmxasbJOQn5dTNzLM/FifVdu3po+neSdXlrpZN+VRbwbLVRYpQMC6LwWwd9g647HcfKPeTkQKg38P8AeB+GnJs6XV6nU6dXPYt64H2/V7enaWylCFAY8mA0W1rZ++vpM4gIiICIiAiIgIiICIiAiIgIiICIiAiIgIiICIiAiIgIiICIiAiIgIiICIiAiIgIiICIiAiIgf/Z"/>
          <p:cNvSpPr>
            <a:spLocks noChangeAspect="1" noChangeArrowheads="1"/>
          </p:cNvSpPr>
          <p:nvPr/>
        </p:nvSpPr>
        <p:spPr bwMode="auto">
          <a:xfrm>
            <a:off x="2593975" y="769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pic>
        <p:nvPicPr>
          <p:cNvPr id="20" name="Picture 2" descr="http://mhaint/commTools/logo/MHA_Horiz_Hires_RGB_2016.jp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522700" y="3070529"/>
            <a:ext cx="31908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C:\Users\mvanniel\AppData\Local\Microsoft\Windows\Temporary Internet Files\Content.Outlook\P1KKJN2W\Coverys_cmyk_logo_R_SM.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673311" y="3119378"/>
            <a:ext cx="2303658" cy="46523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3" descr="A close up of a sign&#10;&#10;Description automatically generated"/>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72769" y="1528445"/>
            <a:ext cx="35147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Brigham and Women's Hospital - Wikipedia"/>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9275853" y="1666290"/>
            <a:ext cx="792393" cy="924459"/>
          </a:xfrm>
          <a:prstGeom prst="rect">
            <a:avLst/>
          </a:prstGeom>
          <a:noFill/>
          <a:extLst>
            <a:ext uri="{909E8E84-426E-40DD-AFC4-6F175D3DCCD1}">
              <a14:hiddenFill xmlns:a14="http://schemas.microsoft.com/office/drawing/2010/main">
                <a:solidFill>
                  <a:srgbClr val="FFFFFF"/>
                </a:solidFill>
              </a14:hiddenFill>
            </a:ext>
          </a:extLst>
        </p:spPr>
      </p:pic>
      <p:sp>
        <p:nvSpPr>
          <p:cNvPr id="21" name="AutoShape 6" descr="Newton-Wellesley Hospital - Hospital - Newton, Massachusetts | Facebook -  86 Reviews - 1,949 Photos"/>
          <p:cNvSpPr>
            <a:spLocks noChangeAspect="1" noChangeArrowheads="1"/>
          </p:cNvSpPr>
          <p:nvPr/>
        </p:nvSpPr>
        <p:spPr bwMode="auto">
          <a:xfrm>
            <a:off x="2746375" y="922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sp>
        <p:nvSpPr>
          <p:cNvPr id="22" name="AutoShape 8" descr="Newton-Wellesley Hospital - Hospital - Newton, Massachusetts | Facebook -  86 Reviews - 1,949 Photos"/>
          <p:cNvSpPr>
            <a:spLocks noChangeAspect="1" noChangeArrowheads="1"/>
          </p:cNvSpPr>
          <p:nvPr/>
        </p:nvSpPr>
        <p:spPr bwMode="auto">
          <a:xfrm>
            <a:off x="2898775" y="1074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solidFill>
                <a:prstClr val="black"/>
              </a:solidFill>
              <a:latin typeface="Arial"/>
            </a:endParaRPr>
          </a:p>
        </p:txBody>
      </p:sp>
      <p:pic>
        <p:nvPicPr>
          <p:cNvPr id="1033"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76318" y="4423731"/>
            <a:ext cx="1012386" cy="1012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5388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E12F624-094E-8F11-9CBC-3E8C56646E85}"/>
              </a:ext>
            </a:extLst>
          </p:cNvPr>
          <p:cNvSpPr>
            <a:spLocks noGrp="1"/>
          </p:cNvSpPr>
          <p:nvPr>
            <p:ph type="sldNum" sz="quarter" idx="10"/>
          </p:nvPr>
        </p:nvSpPr>
        <p:spPr>
          <a:xfrm>
            <a:off x="8983133" y="6445251"/>
            <a:ext cx="2844800" cy="365125"/>
          </a:xfrm>
        </p:spPr>
        <p:txBody>
          <a:bodyPr wrap="square" anchor="ctr">
            <a:normAutofit/>
          </a:bodyPr>
          <a:lstStyle/>
          <a:p>
            <a:pPr>
              <a:spcAft>
                <a:spcPts val="600"/>
              </a:spcAft>
              <a:defRPr/>
            </a:pPr>
            <a:fld id="{D3B99B09-02C4-4618-8BF1-F55510757804}" type="slidenum">
              <a:rPr lang="en-US" altLang="en-US"/>
              <a:pPr>
                <a:spcAft>
                  <a:spcPts val="600"/>
                </a:spcAft>
                <a:defRPr/>
              </a:pPr>
              <a:t>11</a:t>
            </a:fld>
            <a:endParaRPr lang="en-US" altLang="en-US"/>
          </a:p>
        </p:txBody>
      </p:sp>
      <p:graphicFrame>
        <p:nvGraphicFramePr>
          <p:cNvPr id="6" name="Content Placeholder 2">
            <a:extLst>
              <a:ext uri="{FF2B5EF4-FFF2-40B4-BE49-F238E27FC236}">
                <a16:creationId xmlns:a16="http://schemas.microsoft.com/office/drawing/2014/main" id="{11F0E4A4-3696-807C-F0A5-B610DC51C5D6}"/>
              </a:ext>
            </a:extLst>
          </p:cNvPr>
          <p:cNvGraphicFramePr>
            <a:graphicFrameLocks noGrp="1"/>
          </p:cNvGraphicFramePr>
          <p:nvPr>
            <p:ph idx="1"/>
            <p:extLst>
              <p:ext uri="{D42A27DB-BD31-4B8C-83A1-F6EECF244321}">
                <p14:modId xmlns:p14="http://schemas.microsoft.com/office/powerpoint/2010/main" val="3533690451"/>
              </p:ext>
            </p:extLst>
          </p:nvPr>
        </p:nvGraphicFramePr>
        <p:xfrm>
          <a:off x="685800" y="1066800"/>
          <a:ext cx="10972800" cy="47258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1">
            <a:extLst>
              <a:ext uri="{FF2B5EF4-FFF2-40B4-BE49-F238E27FC236}">
                <a16:creationId xmlns:a16="http://schemas.microsoft.com/office/drawing/2014/main" id="{A7015730-B998-F74E-5B72-FDE7468A554E}"/>
              </a:ext>
            </a:extLst>
          </p:cNvPr>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dirty="0"/>
              <a:t>Communication, Apology and Resolution</a:t>
            </a:r>
          </a:p>
          <a:p>
            <a:r>
              <a:rPr lang="en-US" altLang="en-US" sz="2000" dirty="0"/>
              <a:t>THE BASICS</a:t>
            </a:r>
          </a:p>
        </p:txBody>
      </p:sp>
    </p:spTree>
    <p:extLst>
      <p:ext uri="{BB962C8B-B14F-4D97-AF65-F5344CB8AC3E}">
        <p14:creationId xmlns:p14="http://schemas.microsoft.com/office/powerpoint/2010/main" val="937819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77292-8C63-F9AD-6C7D-29C2791E7F61}"/>
              </a:ext>
            </a:extLst>
          </p:cNvPr>
          <p:cNvSpPr>
            <a:spLocks noGrp="1"/>
          </p:cNvSpPr>
          <p:nvPr>
            <p:ph type="title"/>
          </p:nvPr>
        </p:nvSpPr>
        <p:spPr>
          <a:xfrm>
            <a:off x="609600" y="187326"/>
            <a:ext cx="9137651" cy="993775"/>
          </a:xfrm>
        </p:spPr>
        <p:txBody>
          <a:bodyPr wrap="square" anchor="b">
            <a:normAutofit/>
          </a:bodyPr>
          <a:lstStyle/>
          <a:p>
            <a:r>
              <a:rPr lang="en-US"/>
              <a:t>Why use </a:t>
            </a:r>
            <a:r>
              <a:rPr lang="en-US" err="1"/>
              <a:t>CARe</a:t>
            </a:r>
            <a:r>
              <a:rPr lang="en-US"/>
              <a:t>?</a:t>
            </a:r>
          </a:p>
        </p:txBody>
      </p:sp>
      <p:sp>
        <p:nvSpPr>
          <p:cNvPr id="4" name="Slide Number Placeholder 3">
            <a:extLst>
              <a:ext uri="{FF2B5EF4-FFF2-40B4-BE49-F238E27FC236}">
                <a16:creationId xmlns:a16="http://schemas.microsoft.com/office/drawing/2014/main" id="{6E12F624-094E-8F11-9CBC-3E8C56646E85}"/>
              </a:ext>
            </a:extLst>
          </p:cNvPr>
          <p:cNvSpPr>
            <a:spLocks noGrp="1"/>
          </p:cNvSpPr>
          <p:nvPr>
            <p:ph type="sldNum" sz="quarter" idx="10"/>
          </p:nvPr>
        </p:nvSpPr>
        <p:spPr>
          <a:xfrm>
            <a:off x="8983133" y="6445251"/>
            <a:ext cx="2844800" cy="365125"/>
          </a:xfrm>
        </p:spPr>
        <p:txBody>
          <a:bodyPr wrap="square" anchor="ctr">
            <a:normAutofit/>
          </a:bodyPr>
          <a:lstStyle/>
          <a:p>
            <a:pPr>
              <a:spcAft>
                <a:spcPts val="600"/>
              </a:spcAft>
              <a:defRPr/>
            </a:pPr>
            <a:fld id="{D3B99B09-02C4-4618-8BF1-F55510757804}" type="slidenum">
              <a:rPr lang="en-US" altLang="en-US"/>
              <a:pPr>
                <a:spcAft>
                  <a:spcPts val="600"/>
                </a:spcAft>
                <a:defRPr/>
              </a:pPr>
              <a:t>12</a:t>
            </a:fld>
            <a:endParaRPr lang="en-US" altLang="en-US"/>
          </a:p>
        </p:txBody>
      </p:sp>
      <p:graphicFrame>
        <p:nvGraphicFramePr>
          <p:cNvPr id="6" name="Content Placeholder 2">
            <a:extLst>
              <a:ext uri="{FF2B5EF4-FFF2-40B4-BE49-F238E27FC236}">
                <a16:creationId xmlns:a16="http://schemas.microsoft.com/office/drawing/2014/main" id="{21153428-DEAB-B8F4-D01A-89A7530F4D28}"/>
              </a:ext>
            </a:extLst>
          </p:cNvPr>
          <p:cNvGraphicFramePr>
            <a:graphicFrameLocks noGrp="1"/>
          </p:cNvGraphicFramePr>
          <p:nvPr>
            <p:ph idx="1"/>
            <p:extLst>
              <p:ext uri="{D42A27DB-BD31-4B8C-83A1-F6EECF244321}">
                <p14:modId xmlns:p14="http://schemas.microsoft.com/office/powerpoint/2010/main" val="3110900329"/>
              </p:ext>
            </p:extLst>
          </p:nvPr>
        </p:nvGraphicFramePr>
        <p:xfrm>
          <a:off x="609600" y="1400299"/>
          <a:ext cx="10972800" cy="47258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99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E59474-1B50-B488-8E90-59E678BB7664}"/>
              </a:ext>
            </a:extLst>
          </p:cNvPr>
          <p:cNvSpPr>
            <a:spLocks noGrp="1"/>
          </p:cNvSpPr>
          <p:nvPr>
            <p:ph type="ctrTitle"/>
          </p:nvPr>
        </p:nvSpPr>
        <p:spPr/>
        <p:txBody>
          <a:bodyPr/>
          <a:lstStyle/>
          <a:p>
            <a:r>
              <a:rPr lang="en-US" dirty="0" err="1"/>
              <a:t>CARe</a:t>
            </a:r>
            <a:r>
              <a:rPr lang="en-US" dirty="0"/>
              <a:t> data</a:t>
            </a:r>
          </a:p>
        </p:txBody>
      </p:sp>
      <p:sp>
        <p:nvSpPr>
          <p:cNvPr id="6" name="Subtitle 5">
            <a:extLst>
              <a:ext uri="{FF2B5EF4-FFF2-40B4-BE49-F238E27FC236}">
                <a16:creationId xmlns:a16="http://schemas.microsoft.com/office/drawing/2014/main" id="{B536FDA1-3905-A8B8-4E3C-FB1B11F7D712}"/>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F9CF66CB-7540-0687-B20C-7D03C78C9979}"/>
              </a:ext>
            </a:extLst>
          </p:cNvPr>
          <p:cNvSpPr>
            <a:spLocks noGrp="1"/>
          </p:cNvSpPr>
          <p:nvPr>
            <p:ph type="sldNum" sz="quarter" idx="10"/>
          </p:nvPr>
        </p:nvSpPr>
        <p:spPr/>
        <p:txBody>
          <a:bodyPr/>
          <a:lstStyle/>
          <a:p>
            <a:pPr>
              <a:defRPr/>
            </a:pPr>
            <a:fld id="{D3B99B09-02C4-4618-8BF1-F55510757804}" type="slidenum">
              <a:rPr lang="en-US" altLang="en-US" smtClean="0"/>
              <a:pPr>
                <a:defRPr/>
              </a:pPr>
              <a:t>13</a:t>
            </a:fld>
            <a:endParaRPr lang="en-US" altLang="en-US"/>
          </a:p>
        </p:txBody>
      </p:sp>
    </p:spTree>
    <p:extLst>
      <p:ext uri="{BB962C8B-B14F-4D97-AF65-F5344CB8AC3E}">
        <p14:creationId xmlns:p14="http://schemas.microsoft.com/office/powerpoint/2010/main" val="109658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does the data show?</a:t>
            </a:r>
            <a:r>
              <a:rPr lang="en-US" sz="3200" dirty="0"/>
              <a:t>*</a:t>
            </a:r>
          </a:p>
        </p:txBody>
      </p:sp>
      <p:sp>
        <p:nvSpPr>
          <p:cNvPr id="3" name="Content Placeholder 2"/>
          <p:cNvSpPr>
            <a:spLocks noGrp="1"/>
          </p:cNvSpPr>
          <p:nvPr>
            <p:ph idx="1"/>
          </p:nvPr>
        </p:nvSpPr>
        <p:spPr>
          <a:xfrm>
            <a:off x="609600" y="1546603"/>
            <a:ext cx="10972800" cy="4725865"/>
          </a:xfrm>
        </p:spPr>
        <p:txBody>
          <a:bodyPr>
            <a:noAutofit/>
          </a:bodyPr>
          <a:lstStyle/>
          <a:p>
            <a:r>
              <a:rPr lang="en-US" sz="3000" b="1" dirty="0"/>
              <a:t>Claims/costs do not increase </a:t>
            </a:r>
            <a:r>
              <a:rPr lang="en-US" sz="3000" dirty="0"/>
              <a:t>even when systematically using the program, and in many cases decrease</a:t>
            </a:r>
          </a:p>
          <a:p>
            <a:r>
              <a:rPr lang="en-US" sz="3000" b="1" dirty="0"/>
              <a:t>Providers are supportive </a:t>
            </a:r>
            <a:r>
              <a:rPr lang="en-US" sz="3000" dirty="0"/>
              <a:t>of the use of the program</a:t>
            </a:r>
          </a:p>
          <a:p>
            <a:r>
              <a:rPr lang="en-US" sz="3000" b="1" dirty="0"/>
              <a:t>Patients are supportive </a:t>
            </a:r>
            <a:r>
              <a:rPr lang="en-US" sz="3000" dirty="0"/>
              <a:t>of the use of the program</a:t>
            </a:r>
          </a:p>
          <a:p>
            <a:r>
              <a:rPr lang="en-US" sz="3000" dirty="0"/>
              <a:t>Patients who do not receive the components of the program suffer long-term negative impacts</a:t>
            </a:r>
          </a:p>
          <a:p>
            <a:r>
              <a:rPr lang="en-US" sz="3000" dirty="0"/>
              <a:t>Systematic, rigorous application of the program is needed to receive the full benefits of the program, including improved safety culture</a:t>
            </a:r>
          </a:p>
        </p:txBody>
      </p:sp>
      <p:sp>
        <p:nvSpPr>
          <p:cNvPr id="4" name="TextBox 3"/>
          <p:cNvSpPr txBox="1"/>
          <p:nvPr/>
        </p:nvSpPr>
        <p:spPr>
          <a:xfrm>
            <a:off x="609600" y="6324600"/>
            <a:ext cx="6553200" cy="261610"/>
          </a:xfrm>
          <a:prstGeom prst="rect">
            <a:avLst/>
          </a:prstGeom>
          <a:noFill/>
        </p:spPr>
        <p:txBody>
          <a:bodyPr wrap="square" rtlCol="0">
            <a:spAutoFit/>
          </a:bodyPr>
          <a:lstStyle/>
          <a:p>
            <a:r>
              <a:rPr lang="en-US" sz="1100" dirty="0">
                <a:solidFill>
                  <a:srgbClr val="535353"/>
                </a:solidFill>
                <a:latin typeface="+mn-lt"/>
              </a:rPr>
              <a:t>*See appendix for complete publication list.</a:t>
            </a:r>
          </a:p>
        </p:txBody>
      </p:sp>
    </p:spTree>
    <p:extLst>
      <p:ext uri="{BB962C8B-B14F-4D97-AF65-F5344CB8AC3E}">
        <p14:creationId xmlns:p14="http://schemas.microsoft.com/office/powerpoint/2010/main" val="2919907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87996" y="561891"/>
            <a:ext cx="11125033" cy="993775"/>
          </a:xfrm>
          <a:prstGeom prst="rect">
            <a:avLst/>
          </a:prstGeom>
        </p:spPr>
        <p:txBody>
          <a:bodyPr/>
          <a:lst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t>Open communication from providers is linked to lower levels of harm</a:t>
            </a:r>
          </a:p>
        </p:txBody>
      </p:sp>
      <p:pic>
        <p:nvPicPr>
          <p:cNvPr id="2" name="Picture 1" descr="Screen Clipping">
            <a:extLst>
              <a:ext uri="{FF2B5EF4-FFF2-40B4-BE49-F238E27FC236}">
                <a16:creationId xmlns:a16="http://schemas.microsoft.com/office/drawing/2014/main" id="{A3012380-F71E-B5B0-6E74-52A19E2F19F7}"/>
              </a:ext>
            </a:extLst>
          </p:cNvPr>
          <p:cNvPicPr>
            <a:picLocks noChangeAspect="1"/>
          </p:cNvPicPr>
          <p:nvPr/>
        </p:nvPicPr>
        <p:blipFill rotWithShape="1">
          <a:blip r:embed="rId3">
            <a:extLst>
              <a:ext uri="{28A0092B-C50C-407E-A947-70E740481C1C}">
                <a14:useLocalDpi xmlns:a14="http://schemas.microsoft.com/office/drawing/2010/main" val="0"/>
              </a:ext>
            </a:extLst>
          </a:blip>
          <a:srcRect t="8167"/>
          <a:stretch/>
        </p:blipFill>
        <p:spPr>
          <a:xfrm>
            <a:off x="1639623" y="1752600"/>
            <a:ext cx="9637977" cy="4556638"/>
          </a:xfrm>
          <a:prstGeom prst="rect">
            <a:avLst/>
          </a:prstGeom>
        </p:spPr>
      </p:pic>
      <p:sp>
        <p:nvSpPr>
          <p:cNvPr id="6" name="TextBox 5">
            <a:extLst>
              <a:ext uri="{FF2B5EF4-FFF2-40B4-BE49-F238E27FC236}">
                <a16:creationId xmlns:a16="http://schemas.microsoft.com/office/drawing/2014/main" id="{22199400-F730-DA0D-EB6F-F57741807A7D}"/>
              </a:ext>
            </a:extLst>
          </p:cNvPr>
          <p:cNvSpPr txBox="1"/>
          <p:nvPr/>
        </p:nvSpPr>
        <p:spPr>
          <a:xfrm>
            <a:off x="630045" y="6245118"/>
            <a:ext cx="10689771" cy="369332"/>
          </a:xfrm>
          <a:prstGeom prst="rect">
            <a:avLst/>
          </a:prstGeom>
          <a:noFill/>
        </p:spPr>
        <p:txBody>
          <a:bodyPr wrap="square">
            <a:spAutoFit/>
          </a:bodyPr>
          <a:lstStyle/>
          <a:p>
            <a:pPr marL="0" indent="0">
              <a:spcBef>
                <a:spcPts val="0"/>
              </a:spcBef>
              <a:buNone/>
            </a:pPr>
            <a:r>
              <a:rPr lang="en-US" sz="1800" dirty="0">
                <a:solidFill>
                  <a:schemeClr val="accent1"/>
                </a:solidFill>
                <a:latin typeface="+mn-lt"/>
              </a:rPr>
              <a:t>Learn more at </a:t>
            </a:r>
            <a:r>
              <a:rPr lang="en-US" sz="1800" dirty="0" err="1">
                <a:solidFill>
                  <a:schemeClr val="accent1"/>
                </a:solidFill>
                <a:latin typeface="+mn-lt"/>
              </a:rPr>
              <a:t>BetsyLehmanCenterMA.gov</a:t>
            </a:r>
            <a:r>
              <a:rPr lang="en-US" sz="1800" dirty="0">
                <a:solidFill>
                  <a:schemeClr val="accent1"/>
                </a:solidFill>
                <a:latin typeface="+mn-lt"/>
              </a:rPr>
              <a:t>/</a:t>
            </a:r>
            <a:r>
              <a:rPr lang="en-US" sz="1800" dirty="0" err="1">
                <a:solidFill>
                  <a:schemeClr val="accent1"/>
                </a:solidFill>
                <a:latin typeface="+mn-lt"/>
              </a:rPr>
              <a:t>CostOfMedicalError</a:t>
            </a:r>
            <a:endParaRPr lang="en-US" sz="1800" dirty="0">
              <a:latin typeface="+mn-lt"/>
            </a:endParaRPr>
          </a:p>
        </p:txBody>
      </p:sp>
    </p:spTree>
    <p:extLst>
      <p:ext uri="{BB962C8B-B14F-4D97-AF65-F5344CB8AC3E}">
        <p14:creationId xmlns:p14="http://schemas.microsoft.com/office/powerpoint/2010/main" val="16456902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6187044"/>
            <a:ext cx="9144000" cy="6709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 name="Content Placeholder 2"/>
          <p:cNvSpPr>
            <a:spLocks noGrp="1"/>
          </p:cNvSpPr>
          <p:nvPr>
            <p:ph idx="1"/>
          </p:nvPr>
        </p:nvSpPr>
        <p:spPr/>
        <p:txBody>
          <a:bodyPr/>
          <a:lstStyle/>
          <a:p>
            <a:endParaRPr lang="en-US"/>
          </a:p>
          <a:p>
            <a:endParaRPr lang="en-US"/>
          </a:p>
          <a:p>
            <a:endParaRPr lang="en-US"/>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67396486"/>
              </p:ext>
            </p:extLst>
          </p:nvPr>
        </p:nvGraphicFramePr>
        <p:xfrm>
          <a:off x="708244" y="1676400"/>
          <a:ext cx="9863574" cy="3977978"/>
        </p:xfrm>
        <a:graphic>
          <a:graphicData uri="http://schemas.openxmlformats.org/drawingml/2006/table">
            <a:tbl>
              <a:tblPr firstRow="1" bandRow="1">
                <a:tableStyleId>{5C22544A-7EE6-4342-B048-85BDC9FD1C3A}</a:tableStyleId>
              </a:tblPr>
              <a:tblGrid>
                <a:gridCol w="4766526">
                  <a:extLst>
                    <a:ext uri="{9D8B030D-6E8A-4147-A177-3AD203B41FA5}">
                      <a16:colId xmlns:a16="http://schemas.microsoft.com/office/drawing/2014/main" val="20000"/>
                    </a:ext>
                  </a:extLst>
                </a:gridCol>
                <a:gridCol w="5097048">
                  <a:extLst>
                    <a:ext uri="{9D8B030D-6E8A-4147-A177-3AD203B41FA5}">
                      <a16:colId xmlns:a16="http://schemas.microsoft.com/office/drawing/2014/main" val="20001"/>
                    </a:ext>
                  </a:extLst>
                </a:gridCol>
              </a:tblGrid>
              <a:tr h="403522">
                <a:tc>
                  <a:txBody>
                    <a:bodyPr/>
                    <a:lstStyle/>
                    <a:p>
                      <a:pPr algn="ctr"/>
                      <a:r>
                        <a:rPr lang="en-US" sz="2400" dirty="0"/>
                        <a:t>Data collected</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400" dirty="0"/>
                        <a:t>Outcomes</a:t>
                      </a:r>
                      <a:endParaRPr lang="en-US" sz="20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520778">
                <a:tc>
                  <a:txBody>
                    <a:bodyPr/>
                    <a:lstStyle/>
                    <a:p>
                      <a:pPr marL="284163" indent="-225425" algn="l">
                        <a:buFont typeface="Arial" panose="020B0604020202020204" pitchFamily="34" charset="0"/>
                        <a:buChar char="•"/>
                      </a:pPr>
                      <a:r>
                        <a:rPr lang="en-US" sz="1800" dirty="0"/>
                        <a:t>Institution-level</a:t>
                      </a:r>
                      <a:r>
                        <a:rPr lang="en-US" sz="1800" baseline="0" dirty="0"/>
                        <a:t> data </a:t>
                      </a:r>
                      <a:r>
                        <a:rPr lang="en-US" sz="1800" dirty="0"/>
                        <a:t>on volume and costs of claims and lawsuits</a:t>
                      </a:r>
                    </a:p>
                    <a:p>
                      <a:pPr marL="284163" marR="0" indent="-223838" algn="l" defTabSz="914400" rtl="0" eaLnBrk="1" fontAlgn="auto" latinLnBrk="0" hangingPunct="1">
                        <a:lnSpc>
                          <a:spcPct val="100000"/>
                        </a:lnSpc>
                        <a:spcBef>
                          <a:spcPts val="0"/>
                        </a:spcBef>
                        <a:spcAft>
                          <a:spcPts val="0"/>
                        </a:spcAft>
                        <a:buClrTx/>
                        <a:buSzTx/>
                        <a:buFont typeface="Arial"/>
                        <a:buChar char="•"/>
                        <a:tabLst/>
                        <a:defRPr/>
                      </a:pPr>
                      <a:endParaRPr lang="en-US" sz="1800" dirty="0"/>
                    </a:p>
                    <a:p>
                      <a:pPr marL="284163" marR="0" indent="-223838" algn="l" defTabSz="914400" rtl="0" eaLnBrk="1" fontAlgn="auto" latinLnBrk="0" hangingPunct="1">
                        <a:lnSpc>
                          <a:spcPct val="100000"/>
                        </a:lnSpc>
                        <a:spcBef>
                          <a:spcPts val="0"/>
                        </a:spcBef>
                        <a:spcAft>
                          <a:spcPts val="0"/>
                        </a:spcAft>
                        <a:buClrTx/>
                        <a:buSzTx/>
                        <a:buFont typeface="Arial"/>
                        <a:buChar char="•"/>
                        <a:tabLst/>
                        <a:defRPr/>
                      </a:pPr>
                      <a:r>
                        <a:rPr lang="en-US" sz="1800" dirty="0"/>
                        <a:t>Case-specific data for each adverse event that meets study criteria</a:t>
                      </a:r>
                    </a:p>
                    <a:p>
                      <a:pPr marL="60325" indent="0" algn="l">
                        <a:buFont typeface="Arial"/>
                        <a:buNone/>
                      </a:pPr>
                      <a:endParaRPr lang="en-US" sz="1800" dirty="0"/>
                    </a:p>
                    <a:p>
                      <a:pPr marL="284163" marR="0" indent="-223838" algn="l" defTabSz="914400" rtl="0" eaLnBrk="1" fontAlgn="auto" latinLnBrk="0" hangingPunct="1">
                        <a:lnSpc>
                          <a:spcPct val="100000"/>
                        </a:lnSpc>
                        <a:spcBef>
                          <a:spcPts val="0"/>
                        </a:spcBef>
                        <a:spcAft>
                          <a:spcPts val="0"/>
                        </a:spcAft>
                        <a:buClrTx/>
                        <a:buSzTx/>
                        <a:buFont typeface="Arial"/>
                        <a:buChar char="•"/>
                        <a:tabLst/>
                        <a:defRPr/>
                      </a:pPr>
                      <a:r>
                        <a:rPr lang="en-US" sz="1800" dirty="0"/>
                        <a:t>Survey of providers involved in</a:t>
                      </a:r>
                      <a:r>
                        <a:rPr lang="en-US" sz="1800" baseline="0" dirty="0"/>
                        <a:t> a CARe case</a:t>
                      </a:r>
                      <a:endParaRPr lang="en-US" sz="1800" dirty="0"/>
                    </a:p>
                    <a:p>
                      <a:pPr marL="284163" indent="-223838" algn="l">
                        <a:buFont typeface="Arial"/>
                        <a:buChar char="•"/>
                      </a:pPr>
                      <a:endParaRPr lang="en-US" sz="1800" dirty="0"/>
                    </a:p>
                    <a:p>
                      <a:pPr marL="284163" indent="-223838" algn="l">
                        <a:buFont typeface="Arial"/>
                        <a:buChar char="•"/>
                      </a:pPr>
                      <a:r>
                        <a:rPr lang="en-US" sz="1800" dirty="0"/>
                        <a:t>Interviews</a:t>
                      </a:r>
                      <a:r>
                        <a:rPr lang="en-US" sz="1800" baseline="0" dirty="0"/>
                        <a:t> with key personnel</a:t>
                      </a:r>
                    </a:p>
                    <a:p>
                      <a:pPr marL="284163" indent="-223838" algn="l">
                        <a:buFont typeface="Arial"/>
                        <a:buChar char="•"/>
                      </a:pPr>
                      <a:endParaRPr lang="en-US" sz="1800" baseline="0" dirty="0"/>
                    </a:p>
                    <a:p>
                      <a:pPr marL="284163" indent="-223838" algn="l">
                        <a:buFont typeface="Arial"/>
                        <a:buChar char="•"/>
                      </a:pPr>
                      <a:r>
                        <a:rPr lang="en-US" sz="1800" baseline="0" dirty="0"/>
                        <a:t>Monthly pilot site check-in calls</a:t>
                      </a:r>
                    </a:p>
                    <a:p>
                      <a:pPr marL="284163" indent="-223838" algn="l">
                        <a:buFont typeface="Arial"/>
                        <a:buChar char="•"/>
                      </a:pPr>
                      <a:endParaRPr lang="en-US" sz="18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457200" indent="-457200" algn="l">
                        <a:lnSpc>
                          <a:spcPct val="200000"/>
                        </a:lnSpc>
                        <a:buAutoNum type="arabicPeriod"/>
                      </a:pPr>
                      <a:r>
                        <a:rPr lang="en-US" sz="2000" b="1" u="none" dirty="0"/>
                        <a:t>Institutional</a:t>
                      </a:r>
                      <a:r>
                        <a:rPr lang="en-US" sz="2000" b="1" u="none" baseline="0" dirty="0"/>
                        <a:t> liability outcomes</a:t>
                      </a:r>
                      <a:endParaRPr lang="en-US" sz="2000" b="1" u="none" dirty="0"/>
                    </a:p>
                    <a:p>
                      <a:pPr marL="457200" indent="-457200" algn="l">
                        <a:lnSpc>
                          <a:spcPct val="200000"/>
                        </a:lnSpc>
                        <a:buAutoNum type="arabicPeriod"/>
                      </a:pPr>
                      <a:r>
                        <a:rPr lang="en-US" sz="2000" b="1" u="none" dirty="0"/>
                        <a:t>Case</a:t>
                      </a:r>
                      <a:r>
                        <a:rPr lang="en-US" sz="2000" b="1" u="none" baseline="0" dirty="0"/>
                        <a:t> level outcomes</a:t>
                      </a:r>
                      <a:endParaRPr lang="en-US" sz="2000" b="1" u="none" dirty="0"/>
                    </a:p>
                    <a:p>
                      <a:pPr marL="457200" indent="-457200" algn="l">
                        <a:lnSpc>
                          <a:spcPct val="200000"/>
                        </a:lnSpc>
                        <a:buAutoNum type="arabicPeriod"/>
                      </a:pPr>
                      <a:r>
                        <a:rPr lang="en-US" sz="2000" b="1" u="none" dirty="0"/>
                        <a:t>Provider</a:t>
                      </a:r>
                      <a:r>
                        <a:rPr lang="en-US" sz="2000" b="1" u="none" baseline="0" dirty="0"/>
                        <a:t> satisfaction with </a:t>
                      </a:r>
                      <a:r>
                        <a:rPr lang="en-US" sz="2000" b="1" u="none" baseline="0" dirty="0" err="1"/>
                        <a:t>CARe</a:t>
                      </a:r>
                      <a:endParaRPr lang="en-US" sz="2000" b="1" u="none" dirty="0"/>
                    </a:p>
                    <a:p>
                      <a:pPr marL="457200" indent="-457200" algn="l">
                        <a:lnSpc>
                          <a:spcPct val="200000"/>
                        </a:lnSpc>
                        <a:buAutoNum type="arabicPeriod"/>
                      </a:pPr>
                      <a:r>
                        <a:rPr lang="en-US" sz="2000" b="1" u="none" dirty="0"/>
                        <a:t>CARe implementation experiences </a:t>
                      </a:r>
                    </a:p>
                    <a:p>
                      <a:pPr algn="l"/>
                      <a:endParaRPr lang="en-US" sz="900" b="1" u="sng"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 name="Title 1">
            <a:extLst>
              <a:ext uri="{FF2B5EF4-FFF2-40B4-BE49-F238E27FC236}">
                <a16:creationId xmlns:a16="http://schemas.microsoft.com/office/drawing/2014/main" id="{52334139-15E8-5B50-2546-34E2F2849CF5}"/>
              </a:ext>
            </a:extLst>
          </p:cNvPr>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dirty="0"/>
              <a:t>Areas of investigation</a:t>
            </a:r>
          </a:p>
          <a:p>
            <a:r>
              <a:rPr lang="en-US" altLang="en-US" sz="2000" dirty="0"/>
              <a:t>MASSACHUSETTS</a:t>
            </a:r>
          </a:p>
        </p:txBody>
      </p:sp>
    </p:spTree>
    <p:extLst>
      <p:ext uri="{BB962C8B-B14F-4D97-AF65-F5344CB8AC3E}">
        <p14:creationId xmlns:p14="http://schemas.microsoft.com/office/powerpoint/2010/main" val="1845812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609600" y="437473"/>
            <a:ext cx="8229601" cy="762000"/>
          </a:xfrm>
        </p:spPr>
        <p:txBody>
          <a:bodyPr/>
          <a:lstStyle/>
          <a:p>
            <a:r>
              <a:rPr lang="en-US" dirty="0"/>
              <a:t>The Massachusetts pilot sites</a:t>
            </a:r>
          </a:p>
        </p:txBody>
      </p:sp>
      <p:sp>
        <p:nvSpPr>
          <p:cNvPr id="58371" name="Content Placeholder 2"/>
          <p:cNvSpPr>
            <a:spLocks noGrp="1"/>
          </p:cNvSpPr>
          <p:nvPr>
            <p:ph idx="1"/>
          </p:nvPr>
        </p:nvSpPr>
        <p:spPr/>
        <p:txBody>
          <a:bodyPr/>
          <a:lstStyle/>
          <a:p>
            <a:endParaRPr lang="en-US"/>
          </a:p>
          <a:p>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1540104175"/>
              </p:ext>
            </p:extLst>
          </p:nvPr>
        </p:nvGraphicFramePr>
        <p:xfrm>
          <a:off x="696468" y="1676100"/>
          <a:ext cx="8001000" cy="3469224"/>
        </p:xfrm>
        <a:graphic>
          <a:graphicData uri="http://schemas.openxmlformats.org/drawingml/2006/table">
            <a:tbl>
              <a:tblPr firstRow="1" bandRow="1">
                <a:tableStyleId>{5C22544A-7EE6-4342-B048-85BDC9FD1C3A}</a:tableStyleId>
              </a:tblPr>
              <a:tblGrid>
                <a:gridCol w="2951825">
                  <a:extLst>
                    <a:ext uri="{9D8B030D-6E8A-4147-A177-3AD203B41FA5}">
                      <a16:colId xmlns:a16="http://schemas.microsoft.com/office/drawing/2014/main" val="20000"/>
                    </a:ext>
                  </a:extLst>
                </a:gridCol>
                <a:gridCol w="1631272">
                  <a:extLst>
                    <a:ext uri="{9D8B030D-6E8A-4147-A177-3AD203B41FA5}">
                      <a16:colId xmlns:a16="http://schemas.microsoft.com/office/drawing/2014/main" val="20001"/>
                    </a:ext>
                  </a:extLst>
                </a:gridCol>
                <a:gridCol w="1606355">
                  <a:extLst>
                    <a:ext uri="{9D8B030D-6E8A-4147-A177-3AD203B41FA5}">
                      <a16:colId xmlns:a16="http://schemas.microsoft.com/office/drawing/2014/main" val="20002"/>
                    </a:ext>
                  </a:extLst>
                </a:gridCol>
                <a:gridCol w="1811548">
                  <a:extLst>
                    <a:ext uri="{9D8B030D-6E8A-4147-A177-3AD203B41FA5}">
                      <a16:colId xmlns:a16="http://schemas.microsoft.com/office/drawing/2014/main" val="20003"/>
                    </a:ext>
                  </a:extLst>
                </a:gridCol>
              </a:tblGrid>
              <a:tr h="206690">
                <a:tc>
                  <a:txBody>
                    <a:bodyPr/>
                    <a:lstStyle/>
                    <a:p>
                      <a:r>
                        <a:rPr lang="en-US" sz="1400" dirty="0">
                          <a:latin typeface="Arial" panose="020B0604020202020204" pitchFamily="34" charset="0"/>
                          <a:cs typeface="Arial" panose="020B0604020202020204" pitchFamily="34" charset="0"/>
                        </a:rPr>
                        <a:t>Site</a:t>
                      </a:r>
                    </a:p>
                  </a:txBody>
                  <a:tcPr/>
                </a:tc>
                <a:tc>
                  <a:txBody>
                    <a:bodyPr/>
                    <a:lstStyle/>
                    <a:p>
                      <a:r>
                        <a:rPr lang="en-US" sz="1400" dirty="0">
                          <a:latin typeface="Arial" panose="020B0604020202020204" pitchFamily="34" charset="0"/>
                          <a:cs typeface="Arial" panose="020B0604020202020204" pitchFamily="34" charset="0"/>
                        </a:rPr>
                        <a:t>#Beds</a:t>
                      </a:r>
                    </a:p>
                  </a:txBody>
                  <a:tcPr/>
                </a:tc>
                <a:tc>
                  <a:txBody>
                    <a:bodyPr/>
                    <a:lstStyle/>
                    <a:p>
                      <a:r>
                        <a:rPr lang="en-US" sz="1400" dirty="0">
                          <a:latin typeface="Arial" panose="020B0604020202020204" pitchFamily="34" charset="0"/>
                          <a:cs typeface="Arial" panose="020B0604020202020204" pitchFamily="34" charset="0"/>
                        </a:rPr>
                        <a:t>Location</a:t>
                      </a:r>
                    </a:p>
                  </a:txBody>
                  <a:tcPr/>
                </a:tc>
                <a:tc>
                  <a:txBody>
                    <a:bodyPr/>
                    <a:lstStyle/>
                    <a:p>
                      <a:r>
                        <a:rPr lang="en-US" sz="1400" dirty="0">
                          <a:latin typeface="Arial" panose="020B0604020202020204" pitchFamily="34" charset="0"/>
                          <a:cs typeface="Arial" panose="020B0604020202020204" pitchFamily="34" charset="0"/>
                        </a:rPr>
                        <a:t>Teaching (Y/N)</a:t>
                      </a:r>
                    </a:p>
                  </a:txBody>
                  <a:tcPr/>
                </a:tc>
                <a:extLst>
                  <a:ext uri="{0D108BD9-81ED-4DB2-BD59-A6C34878D82A}">
                    <a16:rowId xmlns:a16="http://schemas.microsoft.com/office/drawing/2014/main" val="10000"/>
                  </a:ext>
                </a:extLst>
              </a:tr>
              <a:tr h="717444">
                <a:tc>
                  <a:txBody>
                    <a:bodyPr/>
                    <a:lstStyle/>
                    <a:p>
                      <a:r>
                        <a:rPr lang="en-US" sz="1400" dirty="0">
                          <a:latin typeface="Arial" panose="020B0604020202020204" pitchFamily="34" charset="0"/>
                          <a:cs typeface="Arial" panose="020B0604020202020204" pitchFamily="34" charset="0"/>
                        </a:rPr>
                        <a:t>Beth Israel Deaconess Medical Center</a:t>
                      </a:r>
                    </a:p>
                  </a:txBody>
                  <a:tcPr anchor="ctr"/>
                </a:tc>
                <a:tc>
                  <a:txBody>
                    <a:bodyPr/>
                    <a:lstStyle/>
                    <a:p>
                      <a:r>
                        <a:rPr lang="en-US" sz="1400" dirty="0">
                          <a:latin typeface="Arial" panose="020B0604020202020204" pitchFamily="34" charset="0"/>
                          <a:cs typeface="Arial" panose="020B0604020202020204" pitchFamily="34" charset="0"/>
                        </a:rPr>
                        <a:t>642</a:t>
                      </a:r>
                    </a:p>
                  </a:txBody>
                  <a:tcPr anchor="ctr"/>
                </a:tc>
                <a:tc>
                  <a:txBody>
                    <a:bodyPr/>
                    <a:lstStyle/>
                    <a:p>
                      <a:r>
                        <a:rPr lang="en-US" sz="1400" dirty="0">
                          <a:latin typeface="Arial" panose="020B0604020202020204" pitchFamily="34" charset="0"/>
                          <a:cs typeface="Arial" panose="020B0604020202020204" pitchFamily="34" charset="0"/>
                        </a:rPr>
                        <a:t>Urban</a:t>
                      </a:r>
                    </a:p>
                  </a:txBody>
                  <a:tcPr anchor="ctr"/>
                </a:tc>
                <a:tc>
                  <a:txBody>
                    <a:bodyPr/>
                    <a:lstStyle/>
                    <a:p>
                      <a:r>
                        <a:rPr lang="en-US" sz="1400" dirty="0">
                          <a:latin typeface="Arial" panose="020B0604020202020204" pitchFamily="34" charset="0"/>
                          <a:cs typeface="Arial" panose="020B0604020202020204" pitchFamily="34" charset="0"/>
                        </a:rPr>
                        <a:t>Y</a:t>
                      </a:r>
                    </a:p>
                  </a:txBody>
                  <a:tcPr anchor="ctr"/>
                </a:tc>
                <a:extLst>
                  <a:ext uri="{0D108BD9-81ED-4DB2-BD59-A6C34878D82A}">
                    <a16:rowId xmlns:a16="http://schemas.microsoft.com/office/drawing/2014/main" val="10001"/>
                  </a:ext>
                </a:extLst>
              </a:tr>
              <a:tr h="508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ea typeface="ＭＳ Ｐゴシック" pitchFamily="-1" charset="-128"/>
                          <a:cs typeface="Arial" panose="020B0604020202020204" pitchFamily="34" charset="0"/>
                        </a:rPr>
                        <a:t>BID-Milton</a:t>
                      </a:r>
                      <a:endParaRPr lang="en-US" sz="1400" dirty="0">
                        <a:latin typeface="Arial" panose="020B0604020202020204" pitchFamily="34" charset="0"/>
                        <a:cs typeface="Arial" panose="020B0604020202020204" pitchFamily="34" charset="0"/>
                      </a:endParaRPr>
                    </a:p>
                  </a:txBody>
                  <a:tcPr anchor="ctr"/>
                </a:tc>
                <a:tc>
                  <a:txBody>
                    <a:bodyPr/>
                    <a:lstStyle/>
                    <a:p>
                      <a:r>
                        <a:rPr lang="en-US" sz="1400" dirty="0">
                          <a:latin typeface="Arial" panose="020B0604020202020204" pitchFamily="34" charset="0"/>
                          <a:cs typeface="Arial" panose="020B0604020202020204" pitchFamily="34" charset="0"/>
                        </a:rPr>
                        <a:t>88</a:t>
                      </a:r>
                    </a:p>
                  </a:txBody>
                  <a:tcPr anchor="ctr"/>
                </a:tc>
                <a:tc>
                  <a:txBody>
                    <a:bodyPr/>
                    <a:lstStyle/>
                    <a:p>
                      <a:r>
                        <a:rPr lang="en-US" sz="1400" dirty="0">
                          <a:latin typeface="Arial" panose="020B0604020202020204" pitchFamily="34" charset="0"/>
                          <a:cs typeface="Arial" panose="020B0604020202020204" pitchFamily="34" charset="0"/>
                        </a:rPr>
                        <a:t>Community</a:t>
                      </a:r>
                    </a:p>
                  </a:txBody>
                  <a:tcPr anchor="ctr"/>
                </a:tc>
                <a:tc>
                  <a:txBody>
                    <a:bodyPr/>
                    <a:lstStyle/>
                    <a:p>
                      <a:r>
                        <a:rPr lang="en-US" sz="1400" dirty="0">
                          <a:latin typeface="Arial" panose="020B0604020202020204" pitchFamily="34" charset="0"/>
                          <a:cs typeface="Arial" panose="020B0604020202020204" pitchFamily="34" charset="0"/>
                        </a:rPr>
                        <a:t>N</a:t>
                      </a:r>
                    </a:p>
                  </a:txBody>
                  <a:tcPr anchor="ctr"/>
                </a:tc>
                <a:extLst>
                  <a:ext uri="{0D108BD9-81ED-4DB2-BD59-A6C34878D82A}">
                    <a16:rowId xmlns:a16="http://schemas.microsoft.com/office/drawing/2014/main" val="10002"/>
                  </a:ext>
                </a:extLst>
              </a:tr>
              <a:tr h="508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ea typeface="ＭＳ Ｐゴシック" pitchFamily="-1" charset="-128"/>
                          <a:cs typeface="Arial" panose="020B0604020202020204" pitchFamily="34" charset="0"/>
                        </a:rPr>
                        <a:t>BID-Needham</a:t>
                      </a:r>
                      <a:endParaRPr lang="en-US" sz="1400" dirty="0">
                        <a:latin typeface="Arial" panose="020B0604020202020204" pitchFamily="34" charset="0"/>
                        <a:cs typeface="Arial" panose="020B0604020202020204" pitchFamily="34" charset="0"/>
                      </a:endParaRPr>
                    </a:p>
                  </a:txBody>
                  <a:tcPr anchor="ctr"/>
                </a:tc>
                <a:tc>
                  <a:txBody>
                    <a:bodyPr/>
                    <a:lstStyle/>
                    <a:p>
                      <a:r>
                        <a:rPr lang="en-US" sz="1400" dirty="0">
                          <a:latin typeface="Arial" panose="020B0604020202020204" pitchFamily="34" charset="0"/>
                          <a:cs typeface="Arial" panose="020B0604020202020204" pitchFamily="34" charset="0"/>
                        </a:rPr>
                        <a:t>58</a:t>
                      </a:r>
                    </a:p>
                  </a:txBody>
                  <a:tcPr anchor="ctr"/>
                </a:tc>
                <a:tc>
                  <a:txBody>
                    <a:bodyPr/>
                    <a:lstStyle/>
                    <a:p>
                      <a:r>
                        <a:rPr lang="en-US" sz="1400" dirty="0">
                          <a:latin typeface="Arial" panose="020B0604020202020204" pitchFamily="34" charset="0"/>
                          <a:cs typeface="Arial" panose="020B0604020202020204" pitchFamily="34" charset="0"/>
                        </a:rPr>
                        <a:t>Community</a:t>
                      </a:r>
                    </a:p>
                  </a:txBody>
                  <a:tcPr anchor="ctr"/>
                </a:tc>
                <a:tc>
                  <a:txBody>
                    <a:bodyPr/>
                    <a:lstStyle/>
                    <a:p>
                      <a:r>
                        <a:rPr lang="en-US" sz="1400" dirty="0">
                          <a:latin typeface="Arial" panose="020B0604020202020204" pitchFamily="34" charset="0"/>
                          <a:cs typeface="Arial" panose="020B0604020202020204" pitchFamily="34" charset="0"/>
                        </a:rPr>
                        <a:t>N</a:t>
                      </a:r>
                    </a:p>
                  </a:txBody>
                  <a:tcPr anchor="ctr"/>
                </a:tc>
                <a:extLst>
                  <a:ext uri="{0D108BD9-81ED-4DB2-BD59-A6C34878D82A}">
                    <a16:rowId xmlns:a16="http://schemas.microsoft.com/office/drawing/2014/main" val="10003"/>
                  </a:ext>
                </a:extLst>
              </a:tr>
              <a:tr h="508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anose="020B0604020202020204" pitchFamily="34" charset="0"/>
                          <a:ea typeface="ＭＳ Ｐゴシック" pitchFamily="-1" charset="-128"/>
                          <a:cs typeface="Arial" panose="020B0604020202020204" pitchFamily="34" charset="0"/>
                        </a:rPr>
                        <a:t>Baystate</a:t>
                      </a:r>
                      <a:r>
                        <a:rPr lang="en-US" sz="1400" dirty="0">
                          <a:latin typeface="Arial" panose="020B0604020202020204" pitchFamily="34" charset="0"/>
                          <a:ea typeface="ＭＳ Ｐゴシック" pitchFamily="-1" charset="-128"/>
                          <a:cs typeface="Arial" panose="020B0604020202020204" pitchFamily="34" charset="0"/>
                        </a:rPr>
                        <a:t> Medical Center</a:t>
                      </a:r>
                      <a:endParaRPr lang="en-US" sz="1400" dirty="0">
                        <a:latin typeface="Arial" panose="020B0604020202020204" pitchFamily="34" charset="0"/>
                        <a:cs typeface="Arial" panose="020B0604020202020204" pitchFamily="34" charset="0"/>
                      </a:endParaRPr>
                    </a:p>
                  </a:txBody>
                  <a:tcPr anchor="ctr"/>
                </a:tc>
                <a:tc>
                  <a:txBody>
                    <a:bodyPr/>
                    <a:lstStyle/>
                    <a:p>
                      <a:r>
                        <a:rPr lang="en-US" sz="1400" dirty="0">
                          <a:latin typeface="Arial" panose="020B0604020202020204" pitchFamily="34" charset="0"/>
                          <a:cs typeface="Arial" panose="020B0604020202020204" pitchFamily="34" charset="0"/>
                        </a:rPr>
                        <a:t>716</a:t>
                      </a:r>
                    </a:p>
                  </a:txBody>
                  <a:tcPr anchor="ctr"/>
                </a:tc>
                <a:tc>
                  <a:txBody>
                    <a:bodyPr/>
                    <a:lstStyle/>
                    <a:p>
                      <a:r>
                        <a:rPr lang="en-US" sz="1400" dirty="0">
                          <a:latin typeface="Arial" panose="020B0604020202020204" pitchFamily="34" charset="0"/>
                          <a:cs typeface="Arial" panose="020B0604020202020204" pitchFamily="34" charset="0"/>
                        </a:rPr>
                        <a:t>Urban</a:t>
                      </a:r>
                    </a:p>
                  </a:txBody>
                  <a:tcPr anchor="ctr"/>
                </a:tc>
                <a:tc>
                  <a:txBody>
                    <a:bodyPr/>
                    <a:lstStyle/>
                    <a:p>
                      <a:r>
                        <a:rPr lang="en-US" sz="1400" dirty="0">
                          <a:latin typeface="Arial" panose="020B0604020202020204" pitchFamily="34" charset="0"/>
                          <a:cs typeface="Arial" panose="020B0604020202020204" pitchFamily="34" charset="0"/>
                        </a:rPr>
                        <a:t>Y</a:t>
                      </a:r>
                    </a:p>
                  </a:txBody>
                  <a:tcPr anchor="ctr"/>
                </a:tc>
                <a:extLst>
                  <a:ext uri="{0D108BD9-81ED-4DB2-BD59-A6C34878D82A}">
                    <a16:rowId xmlns:a16="http://schemas.microsoft.com/office/drawing/2014/main" val="10004"/>
                  </a:ext>
                </a:extLst>
              </a:tr>
              <a:tr h="5054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anose="020B0604020202020204" pitchFamily="34" charset="0"/>
                          <a:ea typeface="ＭＳ Ｐゴシック" pitchFamily="-1" charset="-128"/>
                          <a:cs typeface="Arial" panose="020B0604020202020204" pitchFamily="34" charset="0"/>
                        </a:rPr>
                        <a:t>Baystate</a:t>
                      </a:r>
                      <a:r>
                        <a:rPr lang="en-US" sz="1400" dirty="0">
                          <a:latin typeface="Arial" panose="020B0604020202020204" pitchFamily="34" charset="0"/>
                          <a:ea typeface="ＭＳ Ｐゴシック" pitchFamily="-1" charset="-128"/>
                          <a:cs typeface="Arial" panose="020B0604020202020204" pitchFamily="34" charset="0"/>
                        </a:rPr>
                        <a:t> Franklin Medical Center</a:t>
                      </a:r>
                    </a:p>
                  </a:txBody>
                  <a:tcPr anchor="ctr"/>
                </a:tc>
                <a:tc>
                  <a:txBody>
                    <a:bodyPr/>
                    <a:lstStyle/>
                    <a:p>
                      <a:r>
                        <a:rPr lang="en-US" sz="1400" dirty="0">
                          <a:latin typeface="Arial" panose="020B0604020202020204" pitchFamily="34" charset="0"/>
                          <a:cs typeface="Arial" panose="020B0604020202020204" pitchFamily="34" charset="0"/>
                        </a:rPr>
                        <a:t>93</a:t>
                      </a:r>
                    </a:p>
                  </a:txBody>
                  <a:tcPr anchor="ctr"/>
                </a:tc>
                <a:tc>
                  <a:txBody>
                    <a:bodyPr/>
                    <a:lstStyle/>
                    <a:p>
                      <a:r>
                        <a:rPr lang="en-US" sz="1400" dirty="0">
                          <a:latin typeface="Arial" panose="020B0604020202020204" pitchFamily="34" charset="0"/>
                          <a:cs typeface="Arial" panose="020B0604020202020204" pitchFamily="34" charset="0"/>
                        </a:rPr>
                        <a:t>Community</a:t>
                      </a:r>
                    </a:p>
                  </a:txBody>
                  <a:tcPr anchor="ctr"/>
                </a:tc>
                <a:tc>
                  <a:txBody>
                    <a:bodyPr/>
                    <a:lstStyle/>
                    <a:p>
                      <a:r>
                        <a:rPr lang="en-US" sz="1400" dirty="0">
                          <a:latin typeface="Arial" panose="020B0604020202020204" pitchFamily="34" charset="0"/>
                          <a:cs typeface="Arial" panose="020B0604020202020204" pitchFamily="34" charset="0"/>
                        </a:rPr>
                        <a:t>N</a:t>
                      </a:r>
                    </a:p>
                  </a:txBody>
                  <a:tcPr anchor="ctr"/>
                </a:tc>
                <a:extLst>
                  <a:ext uri="{0D108BD9-81ED-4DB2-BD59-A6C34878D82A}">
                    <a16:rowId xmlns:a16="http://schemas.microsoft.com/office/drawing/2014/main" val="10005"/>
                  </a:ext>
                </a:extLst>
              </a:tr>
              <a:tr h="4170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anose="020B0604020202020204" pitchFamily="34" charset="0"/>
                          <a:ea typeface="ＭＳ Ｐゴシック" pitchFamily="-1" charset="-128"/>
                          <a:cs typeface="Arial" panose="020B0604020202020204" pitchFamily="34" charset="0"/>
                        </a:rPr>
                        <a:t>Baystate</a:t>
                      </a:r>
                      <a:r>
                        <a:rPr lang="en-US" sz="1400" dirty="0">
                          <a:latin typeface="Arial" panose="020B0604020202020204" pitchFamily="34" charset="0"/>
                          <a:ea typeface="ＭＳ Ｐゴシック" pitchFamily="-1" charset="-128"/>
                          <a:cs typeface="Arial" panose="020B0604020202020204" pitchFamily="34" charset="0"/>
                        </a:rPr>
                        <a:t> Mary Lane Hospital</a:t>
                      </a:r>
                    </a:p>
                  </a:txBody>
                  <a:tcPr anchor="ctr"/>
                </a:tc>
                <a:tc>
                  <a:txBody>
                    <a:bodyPr/>
                    <a:lstStyle/>
                    <a:p>
                      <a:r>
                        <a:rPr lang="en-US" sz="1400" dirty="0">
                          <a:latin typeface="Arial" panose="020B0604020202020204" pitchFamily="34" charset="0"/>
                          <a:cs typeface="Arial" panose="020B0604020202020204" pitchFamily="34" charset="0"/>
                        </a:rPr>
                        <a:t>31</a:t>
                      </a:r>
                    </a:p>
                  </a:txBody>
                  <a:tcPr anchor="ctr"/>
                </a:tc>
                <a:tc>
                  <a:txBody>
                    <a:bodyPr/>
                    <a:lstStyle/>
                    <a:p>
                      <a:r>
                        <a:rPr lang="en-US" sz="1400" dirty="0">
                          <a:latin typeface="Arial" panose="020B0604020202020204" pitchFamily="34" charset="0"/>
                          <a:cs typeface="Arial" panose="020B0604020202020204" pitchFamily="34" charset="0"/>
                        </a:rPr>
                        <a:t>Community</a:t>
                      </a:r>
                    </a:p>
                  </a:txBody>
                  <a:tcPr anchor="ctr"/>
                </a:tc>
                <a:tc>
                  <a:txBody>
                    <a:bodyPr/>
                    <a:lstStyle/>
                    <a:p>
                      <a:r>
                        <a:rPr lang="en-US" sz="1400" dirty="0">
                          <a:latin typeface="Arial" panose="020B0604020202020204" pitchFamily="34" charset="0"/>
                          <a:cs typeface="Arial" panose="020B0604020202020204" pitchFamily="34" charset="0"/>
                        </a:rPr>
                        <a:t>N</a:t>
                      </a:r>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8588479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Cases tracked in MA study</a:t>
            </a:r>
          </a:p>
        </p:txBody>
      </p:sp>
      <p:sp>
        <p:nvSpPr>
          <p:cNvPr id="4" name="TextBox 3"/>
          <p:cNvSpPr txBox="1"/>
          <p:nvPr/>
        </p:nvSpPr>
        <p:spPr>
          <a:xfrm>
            <a:off x="1257300" y="1680561"/>
            <a:ext cx="1813035" cy="3799489"/>
          </a:xfrm>
          <a:prstGeom prst="rect">
            <a:avLst/>
          </a:prstGeom>
          <a:solidFill>
            <a:schemeClr val="accent4">
              <a:lumMod val="60000"/>
              <a:lumOff val="40000"/>
            </a:schemeClr>
          </a:solidFill>
          <a:ln>
            <a:solidFill>
              <a:schemeClr val="tx1"/>
            </a:solidFill>
          </a:ln>
        </p:spPr>
        <p:txBody>
          <a:bodyPr wrap="square" rtlCol="0" anchor="ctr">
            <a:noAutofit/>
          </a:bodyPr>
          <a:lstStyle/>
          <a:p>
            <a:pPr algn="ctr"/>
            <a:r>
              <a:rPr lang="en-US" sz="2400" dirty="0">
                <a:solidFill>
                  <a:prstClr val="black"/>
                </a:solidFill>
              </a:rPr>
              <a:t>Screened in:</a:t>
            </a:r>
          </a:p>
          <a:p>
            <a:pPr algn="ctr"/>
            <a:r>
              <a:rPr lang="en-US" sz="2400" dirty="0">
                <a:solidFill>
                  <a:prstClr val="black"/>
                </a:solidFill>
              </a:rPr>
              <a:t>991</a:t>
            </a:r>
          </a:p>
        </p:txBody>
      </p:sp>
      <p:cxnSp>
        <p:nvCxnSpPr>
          <p:cNvPr id="6" name="Straight Connector 5"/>
          <p:cNvCxnSpPr/>
          <p:nvPr/>
        </p:nvCxnSpPr>
        <p:spPr>
          <a:xfrm>
            <a:off x="3543299" y="1974850"/>
            <a:ext cx="0" cy="323718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543300" y="1974850"/>
            <a:ext cx="6463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070335" y="3572486"/>
            <a:ext cx="113511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559065" y="5212036"/>
            <a:ext cx="6463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205451" y="1593850"/>
            <a:ext cx="3342290" cy="990600"/>
          </a:xfrm>
          <a:prstGeom prst="rect">
            <a:avLst/>
          </a:prstGeom>
          <a:solidFill>
            <a:schemeClr val="accent3">
              <a:lumMod val="20000"/>
              <a:lumOff val="80000"/>
            </a:schemeClr>
          </a:solidFill>
          <a:ln>
            <a:solidFill>
              <a:schemeClr val="tx1"/>
            </a:solidFill>
          </a:ln>
        </p:spPr>
        <p:txBody>
          <a:bodyPr wrap="square" rtlCol="0" anchor="ctr">
            <a:noAutofit/>
          </a:bodyPr>
          <a:lstStyle/>
          <a:p>
            <a:pPr algn="ctr"/>
            <a:r>
              <a:rPr lang="en-US" sz="2400" dirty="0">
                <a:solidFill>
                  <a:prstClr val="black"/>
                </a:solidFill>
              </a:rPr>
              <a:t>Referred to insurer:</a:t>
            </a:r>
          </a:p>
          <a:p>
            <a:pPr algn="ctr"/>
            <a:r>
              <a:rPr lang="en-US" sz="2400" dirty="0">
                <a:solidFill>
                  <a:prstClr val="black"/>
                </a:solidFill>
              </a:rPr>
              <a:t>160 (16%)</a:t>
            </a:r>
          </a:p>
        </p:txBody>
      </p:sp>
      <p:sp>
        <p:nvSpPr>
          <p:cNvPr id="16" name="TextBox 15"/>
          <p:cNvSpPr txBox="1"/>
          <p:nvPr/>
        </p:nvSpPr>
        <p:spPr>
          <a:xfrm>
            <a:off x="4205451" y="3102083"/>
            <a:ext cx="3342290" cy="956443"/>
          </a:xfrm>
          <a:prstGeom prst="rect">
            <a:avLst/>
          </a:prstGeom>
          <a:solidFill>
            <a:schemeClr val="accent3">
              <a:lumMod val="60000"/>
              <a:lumOff val="40000"/>
            </a:schemeClr>
          </a:solidFill>
          <a:ln>
            <a:solidFill>
              <a:schemeClr val="tx1"/>
            </a:solidFill>
          </a:ln>
        </p:spPr>
        <p:txBody>
          <a:bodyPr wrap="square" rtlCol="0" anchor="ctr">
            <a:noAutofit/>
          </a:bodyPr>
          <a:lstStyle/>
          <a:p>
            <a:pPr algn="ctr"/>
            <a:r>
              <a:rPr lang="en-US" sz="2400" dirty="0">
                <a:solidFill>
                  <a:prstClr val="black"/>
                </a:solidFill>
              </a:rPr>
              <a:t>Not referred to insurer:</a:t>
            </a:r>
          </a:p>
          <a:p>
            <a:pPr algn="ctr"/>
            <a:r>
              <a:rPr lang="en-US" sz="2400" dirty="0">
                <a:solidFill>
                  <a:prstClr val="black"/>
                </a:solidFill>
              </a:rPr>
              <a:t>821 (83%)</a:t>
            </a:r>
          </a:p>
        </p:txBody>
      </p:sp>
      <p:sp>
        <p:nvSpPr>
          <p:cNvPr id="17" name="TextBox 16"/>
          <p:cNvSpPr txBox="1"/>
          <p:nvPr/>
        </p:nvSpPr>
        <p:spPr>
          <a:xfrm>
            <a:off x="4205451" y="4619514"/>
            <a:ext cx="3342290" cy="1165336"/>
          </a:xfrm>
          <a:prstGeom prst="rect">
            <a:avLst/>
          </a:prstGeom>
          <a:solidFill>
            <a:schemeClr val="accent3">
              <a:lumMod val="75000"/>
            </a:schemeClr>
          </a:solidFill>
          <a:ln>
            <a:solidFill>
              <a:schemeClr val="tx1"/>
            </a:solidFill>
          </a:ln>
        </p:spPr>
        <p:txBody>
          <a:bodyPr wrap="square" rtlCol="0" anchor="ctr">
            <a:noAutofit/>
          </a:bodyPr>
          <a:lstStyle/>
          <a:p>
            <a:pPr algn="ctr"/>
            <a:r>
              <a:rPr lang="en-US" sz="2400" dirty="0">
                <a:solidFill>
                  <a:prstClr val="black"/>
                </a:solidFill>
              </a:rPr>
              <a:t>Insurer status not yet determined:</a:t>
            </a:r>
          </a:p>
          <a:p>
            <a:pPr algn="ctr"/>
            <a:r>
              <a:rPr lang="en-US" sz="2400" dirty="0">
                <a:solidFill>
                  <a:prstClr val="black"/>
                </a:solidFill>
              </a:rPr>
              <a:t>10 (1%)</a:t>
            </a:r>
          </a:p>
        </p:txBody>
      </p:sp>
      <p:cxnSp>
        <p:nvCxnSpPr>
          <p:cNvPr id="18" name="Straight Arrow Connector 17"/>
          <p:cNvCxnSpPr/>
          <p:nvPr/>
        </p:nvCxnSpPr>
        <p:spPr>
          <a:xfrm>
            <a:off x="7550369" y="1898650"/>
            <a:ext cx="64638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533156" y="3498850"/>
            <a:ext cx="7110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7533156" y="5191014"/>
            <a:ext cx="71102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Flowchart: Document 20"/>
          <p:cNvSpPr/>
          <p:nvPr/>
        </p:nvSpPr>
        <p:spPr>
          <a:xfrm>
            <a:off x="8230913" y="1583705"/>
            <a:ext cx="1697421" cy="956443"/>
          </a:xfrm>
          <a:prstGeom prst="flowChartDocument">
            <a:avLst/>
          </a:prstGeom>
          <a:solidFill>
            <a:schemeClr val="tx2">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prstClr val="black"/>
                </a:solidFill>
              </a:rPr>
              <a:t>99 closed </a:t>
            </a:r>
            <a:r>
              <a:rPr lang="en-US" sz="2400">
                <a:solidFill>
                  <a:prstClr val="black"/>
                </a:solidFill>
              </a:rPr>
              <a:t>(61.9%)</a:t>
            </a:r>
            <a:endParaRPr lang="en-US" sz="2400" dirty="0">
              <a:solidFill>
                <a:prstClr val="black"/>
              </a:solidFill>
            </a:endParaRPr>
          </a:p>
        </p:txBody>
      </p:sp>
      <p:sp>
        <p:nvSpPr>
          <p:cNvPr id="22" name="Flowchart: Document 21"/>
          <p:cNvSpPr/>
          <p:nvPr/>
        </p:nvSpPr>
        <p:spPr>
          <a:xfrm>
            <a:off x="8243319" y="3115222"/>
            <a:ext cx="1697421" cy="956443"/>
          </a:xfrm>
          <a:prstGeom prst="flowChartDocument">
            <a:avLst/>
          </a:prstGeom>
          <a:solidFill>
            <a:schemeClr val="tx2">
              <a:lumMod val="40000"/>
              <a:lumOff val="6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prstClr val="black"/>
                </a:solidFill>
              </a:rPr>
              <a:t>817 closed</a:t>
            </a:r>
          </a:p>
          <a:p>
            <a:pPr algn="ctr"/>
            <a:r>
              <a:rPr lang="en-US" sz="2400" dirty="0">
                <a:solidFill>
                  <a:prstClr val="black"/>
                </a:solidFill>
              </a:rPr>
              <a:t>(99.5%)</a:t>
            </a:r>
          </a:p>
        </p:txBody>
      </p:sp>
      <p:sp>
        <p:nvSpPr>
          <p:cNvPr id="23" name="Flowchart: Document 22"/>
          <p:cNvSpPr/>
          <p:nvPr/>
        </p:nvSpPr>
        <p:spPr>
          <a:xfrm>
            <a:off x="8265073" y="4771915"/>
            <a:ext cx="1697421" cy="956443"/>
          </a:xfrm>
          <a:prstGeom prst="flowChartDocument">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prstClr val="black"/>
                </a:solidFill>
              </a:rPr>
              <a:t>All pending</a:t>
            </a:r>
          </a:p>
        </p:txBody>
      </p:sp>
    </p:spTree>
    <p:extLst>
      <p:ext uri="{BB962C8B-B14F-4D97-AF65-F5344CB8AC3E}">
        <p14:creationId xmlns:p14="http://schemas.microsoft.com/office/powerpoint/2010/main" val="42803850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23332"/>
            <a:ext cx="8229600" cy="762000"/>
          </a:xfrm>
        </p:spPr>
        <p:txBody>
          <a:bodyPr/>
          <a:lstStyle/>
          <a:p>
            <a:r>
              <a:rPr lang="en-US" dirty="0"/>
              <a:t>Conclusions</a:t>
            </a:r>
          </a:p>
        </p:txBody>
      </p:sp>
      <p:sp>
        <p:nvSpPr>
          <p:cNvPr id="3" name="Content Placeholder 2"/>
          <p:cNvSpPr>
            <a:spLocks noGrp="1"/>
          </p:cNvSpPr>
          <p:nvPr>
            <p:ph idx="1"/>
          </p:nvPr>
        </p:nvSpPr>
        <p:spPr>
          <a:xfrm>
            <a:off x="609600" y="1562100"/>
            <a:ext cx="10795000" cy="4953000"/>
          </a:xfrm>
        </p:spPr>
        <p:txBody>
          <a:bodyPr>
            <a:normAutofit/>
          </a:bodyPr>
          <a:lstStyle/>
          <a:p>
            <a:r>
              <a:rPr lang="en-US" sz="2800" dirty="0" err="1"/>
              <a:t>CARe</a:t>
            </a:r>
            <a:r>
              <a:rPr lang="en-US" sz="2800" dirty="0"/>
              <a:t> does not lead to an avalanche of new claims or require many cases to be sent to insurer</a:t>
            </a:r>
          </a:p>
          <a:p>
            <a:r>
              <a:rPr lang="en-US" sz="2800" dirty="0"/>
              <a:t>Resolved cases were settled with median payment of $75K (compensation in &lt; 5% of </a:t>
            </a:r>
            <a:r>
              <a:rPr lang="en-US" sz="2800" dirty="0" err="1"/>
              <a:t>CARe</a:t>
            </a:r>
            <a:r>
              <a:rPr lang="en-US" sz="2800" dirty="0"/>
              <a:t> cases); only 9% resulted in compensation</a:t>
            </a:r>
          </a:p>
          <a:p>
            <a:pPr>
              <a:spcBef>
                <a:spcPts val="1968"/>
              </a:spcBef>
            </a:pPr>
            <a:r>
              <a:rPr lang="en-US" sz="2800" dirty="0"/>
              <a:t>Most of the work of </a:t>
            </a:r>
            <a:r>
              <a:rPr lang="en-US" sz="2800" dirty="0" err="1"/>
              <a:t>CARe</a:t>
            </a:r>
            <a:r>
              <a:rPr lang="en-US" sz="2800" dirty="0"/>
              <a:t> is communicating about non-error events</a:t>
            </a:r>
          </a:p>
        </p:txBody>
      </p:sp>
    </p:spTree>
    <p:extLst>
      <p:ext uri="{BB962C8B-B14F-4D97-AF65-F5344CB8AC3E}">
        <p14:creationId xmlns:p14="http://schemas.microsoft.com/office/powerpoint/2010/main" val="1499601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5347"/>
            <a:ext cx="9137651" cy="993775"/>
          </a:xfrm>
        </p:spPr>
        <p:txBody>
          <a:bodyPr/>
          <a:lstStyle/>
          <a:p>
            <a:r>
              <a:rPr lang="en-US"/>
              <a:t>Objectives</a:t>
            </a:r>
          </a:p>
        </p:txBody>
      </p:sp>
      <p:sp>
        <p:nvSpPr>
          <p:cNvPr id="3" name="Content Placeholder 2"/>
          <p:cNvSpPr>
            <a:spLocks noGrp="1"/>
          </p:cNvSpPr>
          <p:nvPr>
            <p:ph idx="1"/>
          </p:nvPr>
        </p:nvSpPr>
        <p:spPr>
          <a:xfrm>
            <a:off x="609601" y="1548748"/>
            <a:ext cx="10096072" cy="4725865"/>
          </a:xfrm>
        </p:spPr>
        <p:txBody>
          <a:bodyPr/>
          <a:lstStyle/>
          <a:p>
            <a:pPr marL="0" indent="0">
              <a:buNone/>
            </a:pPr>
            <a:r>
              <a:rPr lang="en-US" sz="2800" dirty="0"/>
              <a:t>Describe:</a:t>
            </a:r>
          </a:p>
          <a:p>
            <a:r>
              <a:rPr lang="en-US" sz="2800" dirty="0"/>
              <a:t>Benefits of the </a:t>
            </a:r>
            <a:r>
              <a:rPr lang="en-US" sz="2800" dirty="0" err="1"/>
              <a:t>CARe</a:t>
            </a:r>
            <a:r>
              <a:rPr lang="en-US" sz="2800" dirty="0"/>
              <a:t> program for patients, clinicians, and health care systems, in comparison to a traditional liability model</a:t>
            </a:r>
          </a:p>
          <a:p>
            <a:r>
              <a:rPr lang="en-US" sz="2800" dirty="0"/>
              <a:t>Essential elements of a successful </a:t>
            </a:r>
            <a:r>
              <a:rPr lang="en-US" sz="2800" dirty="0" err="1"/>
              <a:t>CARe</a:t>
            </a:r>
            <a:r>
              <a:rPr lang="en-US" sz="2800" dirty="0"/>
              <a:t> program</a:t>
            </a:r>
          </a:p>
          <a:p>
            <a:r>
              <a:rPr lang="en-US" sz="2800" dirty="0"/>
              <a:t>Key </a:t>
            </a:r>
            <a:r>
              <a:rPr lang="en-US" sz="2800" dirty="0" err="1"/>
              <a:t>CARe</a:t>
            </a:r>
            <a:r>
              <a:rPr lang="en-US" sz="2800" dirty="0"/>
              <a:t> action steps to take immediately following an adverse event</a:t>
            </a:r>
          </a:p>
        </p:txBody>
      </p:sp>
      <p:sp>
        <p:nvSpPr>
          <p:cNvPr id="4" name="Slide Number Placeholder 3"/>
          <p:cNvSpPr>
            <a:spLocks noGrp="1"/>
          </p:cNvSpPr>
          <p:nvPr>
            <p:ph type="sldNum" sz="quarter" idx="10"/>
          </p:nvPr>
        </p:nvSpPr>
        <p:spPr/>
        <p:txBody>
          <a:bodyPr/>
          <a:lstStyle/>
          <a:p>
            <a:fld id="{D3B99B09-02C4-4618-8BF1-F55510757804}" type="slidenum">
              <a:rPr lang="en-US" altLang="en-US" smtClean="0"/>
              <a:pPr/>
              <a:t>2</a:t>
            </a:fld>
            <a:endParaRPr lang="en-US" altLang="en-US"/>
          </a:p>
        </p:txBody>
      </p:sp>
    </p:spTree>
    <p:extLst>
      <p:ext uri="{BB962C8B-B14F-4D97-AF65-F5344CB8AC3E}">
        <p14:creationId xmlns:p14="http://schemas.microsoft.com/office/powerpoint/2010/main" val="3917520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92665" y="712577"/>
            <a:ext cx="9152225" cy="808037"/>
          </a:xfrm>
        </p:spPr>
        <p:txBody>
          <a:bodyPr>
            <a:normAutofit fontScale="90000"/>
          </a:bodyPr>
          <a:lstStyle/>
          <a:p>
            <a:r>
              <a:rPr lang="en-US" sz="2800" dirty="0"/>
              <a:t>Results: Were there any statistically significant changes (p</a:t>
            </a:r>
            <a:r>
              <a:rPr lang="en-US" sz="2800" u="sng" dirty="0"/>
              <a:t>&lt;</a:t>
            </a:r>
            <a:r>
              <a:rPr lang="en-US" sz="2800" dirty="0"/>
              <a:t>0.05) in liability trends?</a:t>
            </a:r>
          </a:p>
        </p:txBody>
      </p:sp>
      <p:graphicFrame>
        <p:nvGraphicFramePr>
          <p:cNvPr id="17" name="Content Placeholder 16">
            <a:extLst>
              <a:ext uri="{FF2B5EF4-FFF2-40B4-BE49-F238E27FC236}">
                <a16:creationId xmlns:a16="http://schemas.microsoft.com/office/drawing/2014/main" id="{6DC4B044-1B53-274B-B129-FEC30B4EED42}"/>
              </a:ext>
            </a:extLst>
          </p:cNvPr>
          <p:cNvGraphicFramePr>
            <a:graphicFrameLocks noGrp="1"/>
          </p:cNvGraphicFramePr>
          <p:nvPr>
            <p:ph idx="1"/>
            <p:extLst>
              <p:ext uri="{D42A27DB-BD31-4B8C-83A1-F6EECF244321}">
                <p14:modId xmlns:p14="http://schemas.microsoft.com/office/powerpoint/2010/main" val="2542424350"/>
              </p:ext>
            </p:extLst>
          </p:nvPr>
        </p:nvGraphicFramePr>
        <p:xfrm>
          <a:off x="685800" y="1676400"/>
          <a:ext cx="11157857" cy="2804160"/>
        </p:xfrm>
        <a:graphic>
          <a:graphicData uri="http://schemas.openxmlformats.org/drawingml/2006/table">
            <a:tbl>
              <a:tblPr firstRow="1" bandRow="1">
                <a:tableStyleId>{21E4AEA4-8DFA-4A89-87EB-49C32662AFE0}</a:tableStyleId>
              </a:tblPr>
              <a:tblGrid>
                <a:gridCol w="3825240">
                  <a:extLst>
                    <a:ext uri="{9D8B030D-6E8A-4147-A177-3AD203B41FA5}">
                      <a16:colId xmlns:a16="http://schemas.microsoft.com/office/drawing/2014/main" val="4190261638"/>
                    </a:ext>
                  </a:extLst>
                </a:gridCol>
                <a:gridCol w="4153989">
                  <a:extLst>
                    <a:ext uri="{9D8B030D-6E8A-4147-A177-3AD203B41FA5}">
                      <a16:colId xmlns:a16="http://schemas.microsoft.com/office/drawing/2014/main" val="2968021883"/>
                    </a:ext>
                  </a:extLst>
                </a:gridCol>
                <a:gridCol w="3178628">
                  <a:extLst>
                    <a:ext uri="{9D8B030D-6E8A-4147-A177-3AD203B41FA5}">
                      <a16:colId xmlns:a16="http://schemas.microsoft.com/office/drawing/2014/main" val="2257351633"/>
                    </a:ext>
                  </a:extLst>
                </a:gridCol>
              </a:tblGrid>
              <a:tr h="370840">
                <a:tc>
                  <a:txBody>
                    <a:bodyPr/>
                    <a:lstStyle/>
                    <a:p>
                      <a:r>
                        <a:rPr lang="en-US" sz="1800" dirty="0"/>
                        <a:t>Outcome</a:t>
                      </a:r>
                    </a:p>
                  </a:txBody>
                  <a:tcPr anchor="ctr"/>
                </a:tc>
                <a:tc>
                  <a:txBody>
                    <a:bodyPr/>
                    <a:lstStyle/>
                    <a:p>
                      <a:r>
                        <a:rPr lang="en-US" sz="1800" dirty="0" err="1"/>
                        <a:t>CARe</a:t>
                      </a:r>
                      <a:r>
                        <a:rPr lang="en-US" sz="1800" dirty="0"/>
                        <a:t> CRP Hospitals</a:t>
                      </a:r>
                    </a:p>
                  </a:txBody>
                  <a:tcPr anchor="ctr"/>
                </a:tc>
                <a:tc>
                  <a:txBody>
                    <a:bodyPr/>
                    <a:lstStyle/>
                    <a:p>
                      <a:r>
                        <a:rPr lang="en-US" sz="1800" dirty="0"/>
                        <a:t>Comparison Hospitals (No CRP)</a:t>
                      </a:r>
                    </a:p>
                  </a:txBody>
                  <a:tcPr anchor="ctr"/>
                </a:tc>
                <a:extLst>
                  <a:ext uri="{0D108BD9-81ED-4DB2-BD59-A6C34878D82A}">
                    <a16:rowId xmlns:a16="http://schemas.microsoft.com/office/drawing/2014/main" val="2028621995"/>
                  </a:ext>
                </a:extLst>
              </a:tr>
              <a:tr h="370840">
                <a:tc>
                  <a:txBody>
                    <a:bodyPr/>
                    <a:lstStyle/>
                    <a:p>
                      <a:r>
                        <a:rPr lang="en-US" sz="1800" dirty="0"/>
                        <a:t>New claims</a:t>
                      </a:r>
                    </a:p>
                  </a:txBody>
                  <a:tcPr anchor="ctr"/>
                </a:tc>
                <a:tc>
                  <a:txBody>
                    <a:bodyPr/>
                    <a:lstStyle/>
                    <a:p>
                      <a:r>
                        <a:rPr lang="en-US" sz="1600" b="1" dirty="0">
                          <a:solidFill>
                            <a:srgbClr val="0070C0"/>
                          </a:solidFill>
                        </a:rPr>
                        <a:t>Lower at community hospitals and 1 academic medical center</a:t>
                      </a:r>
                    </a:p>
                  </a:txBody>
                  <a:tcPr anchor="ctr"/>
                </a:tc>
                <a:tc>
                  <a:txBody>
                    <a:bodyPr/>
                    <a:lstStyle/>
                    <a:p>
                      <a:r>
                        <a:rPr lang="en-US" sz="1600" dirty="0"/>
                        <a:t>No change</a:t>
                      </a:r>
                    </a:p>
                  </a:txBody>
                  <a:tcPr anchor="ctr"/>
                </a:tc>
                <a:extLst>
                  <a:ext uri="{0D108BD9-81ED-4DB2-BD59-A6C34878D82A}">
                    <a16:rowId xmlns:a16="http://schemas.microsoft.com/office/drawing/2014/main" val="3305096986"/>
                  </a:ext>
                </a:extLst>
              </a:tr>
              <a:tr h="370840">
                <a:tc>
                  <a:txBody>
                    <a:bodyPr/>
                    <a:lstStyle/>
                    <a:p>
                      <a:r>
                        <a:rPr lang="en-US" sz="1800" dirty="0"/>
                        <a:t>Defense costs</a:t>
                      </a:r>
                    </a:p>
                  </a:txBody>
                  <a:tcPr anchor="ctr"/>
                </a:tc>
                <a:tc>
                  <a:txBody>
                    <a:bodyPr/>
                    <a:lstStyle/>
                    <a:p>
                      <a:r>
                        <a:rPr lang="en-US" sz="1600" b="1" dirty="0">
                          <a:solidFill>
                            <a:srgbClr val="0070C0"/>
                          </a:solidFill>
                        </a:rPr>
                        <a:t>Lower at both academic medical centers</a:t>
                      </a:r>
                    </a:p>
                  </a:txBody>
                  <a:tcPr anchor="ctr"/>
                </a:tc>
                <a:tc>
                  <a:txBody>
                    <a:bodyPr/>
                    <a:lstStyle/>
                    <a:p>
                      <a:r>
                        <a:rPr lang="en-US" sz="1600" dirty="0"/>
                        <a:t>No change</a:t>
                      </a:r>
                    </a:p>
                  </a:txBody>
                  <a:tcPr anchor="ctr"/>
                </a:tc>
                <a:extLst>
                  <a:ext uri="{0D108BD9-81ED-4DB2-BD59-A6C34878D82A}">
                    <a16:rowId xmlns:a16="http://schemas.microsoft.com/office/drawing/2014/main" val="719438342"/>
                  </a:ext>
                </a:extLst>
              </a:tr>
              <a:tr h="370840">
                <a:tc>
                  <a:txBody>
                    <a:bodyPr/>
                    <a:lstStyle/>
                    <a:p>
                      <a:r>
                        <a:rPr lang="en-US" sz="1800" dirty="0"/>
                        <a:t>New claims receiving compensation</a:t>
                      </a:r>
                    </a:p>
                  </a:txBody>
                  <a:tcPr anchor="ctr"/>
                </a:tc>
                <a:tc>
                  <a:txBody>
                    <a:bodyPr/>
                    <a:lstStyle/>
                    <a:p>
                      <a:r>
                        <a:rPr lang="en-US" sz="1600" dirty="0"/>
                        <a:t>No change</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extLst>
                  <a:ext uri="{0D108BD9-81ED-4DB2-BD59-A6C34878D82A}">
                    <a16:rowId xmlns:a16="http://schemas.microsoft.com/office/drawing/2014/main" val="3720727583"/>
                  </a:ext>
                </a:extLst>
              </a:tr>
              <a:tr h="370840">
                <a:tc>
                  <a:txBody>
                    <a:bodyPr/>
                    <a:lstStyle/>
                    <a:p>
                      <a:r>
                        <a:rPr lang="en-US" sz="1800" dirty="0"/>
                        <a:t>Compensation costs</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extLst>
                  <a:ext uri="{0D108BD9-81ED-4DB2-BD59-A6C34878D82A}">
                    <a16:rowId xmlns:a16="http://schemas.microsoft.com/office/drawing/2014/main" val="3371345244"/>
                  </a:ext>
                </a:extLst>
              </a:tr>
              <a:tr h="370840">
                <a:tc>
                  <a:txBody>
                    <a:bodyPr/>
                    <a:lstStyle/>
                    <a:p>
                      <a:r>
                        <a:rPr lang="en-US" sz="1800" dirty="0"/>
                        <a:t>Average payment per claim</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extLst>
                  <a:ext uri="{0D108BD9-81ED-4DB2-BD59-A6C34878D82A}">
                    <a16:rowId xmlns:a16="http://schemas.microsoft.com/office/drawing/2014/main" val="1293783330"/>
                  </a:ext>
                </a:extLst>
              </a:tr>
              <a:tr h="370840">
                <a:tc>
                  <a:txBody>
                    <a:bodyPr/>
                    <a:lstStyle/>
                    <a:p>
                      <a:r>
                        <a:rPr lang="en-US" sz="1800" dirty="0"/>
                        <a:t>Time to resolution</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tc>
                  <a:txBody>
                    <a:bodyPr/>
                    <a:lstStyle/>
                    <a:p>
                      <a:pPr marL="0" marR="0" lvl="0" indent="0" algn="l" defTabSz="812760" rtl="0" eaLnBrk="1" fontAlgn="auto" latinLnBrk="0" hangingPunct="1">
                        <a:lnSpc>
                          <a:spcPct val="100000"/>
                        </a:lnSpc>
                        <a:spcBef>
                          <a:spcPts val="0"/>
                        </a:spcBef>
                        <a:spcAft>
                          <a:spcPts val="0"/>
                        </a:spcAft>
                        <a:buClrTx/>
                        <a:buSzTx/>
                        <a:buFontTx/>
                        <a:buNone/>
                        <a:tabLst/>
                        <a:defRPr/>
                      </a:pPr>
                      <a:r>
                        <a:rPr lang="en-US" sz="1600" dirty="0"/>
                        <a:t>No change</a:t>
                      </a:r>
                    </a:p>
                  </a:txBody>
                  <a:tcPr anchor="ctr"/>
                </a:tc>
                <a:extLst>
                  <a:ext uri="{0D108BD9-81ED-4DB2-BD59-A6C34878D82A}">
                    <a16:rowId xmlns:a16="http://schemas.microsoft.com/office/drawing/2014/main" val="4145793761"/>
                  </a:ext>
                </a:extLst>
              </a:tr>
            </a:tbl>
          </a:graphicData>
        </a:graphic>
      </p:graphicFrame>
    </p:spTree>
    <p:extLst>
      <p:ext uri="{BB962C8B-B14F-4D97-AF65-F5344CB8AC3E}">
        <p14:creationId xmlns:p14="http://schemas.microsoft.com/office/powerpoint/2010/main" val="32073951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22" y="431074"/>
            <a:ext cx="8229600" cy="762000"/>
          </a:xfrm>
        </p:spPr>
        <p:txBody>
          <a:bodyPr/>
          <a:lstStyle/>
          <a:p>
            <a:r>
              <a:rPr lang="en-US" dirty="0"/>
              <a:t>Conclusions</a:t>
            </a:r>
          </a:p>
        </p:txBody>
      </p:sp>
      <p:sp>
        <p:nvSpPr>
          <p:cNvPr id="3" name="Content Placeholder 2"/>
          <p:cNvSpPr>
            <a:spLocks noGrp="1"/>
          </p:cNvSpPr>
          <p:nvPr>
            <p:ph idx="1"/>
          </p:nvPr>
        </p:nvSpPr>
        <p:spPr>
          <a:xfrm>
            <a:off x="607422" y="1545166"/>
            <a:ext cx="9986554" cy="4953000"/>
          </a:xfrm>
        </p:spPr>
        <p:txBody>
          <a:bodyPr>
            <a:normAutofit/>
          </a:bodyPr>
          <a:lstStyle/>
          <a:p>
            <a:pPr>
              <a:spcBef>
                <a:spcPts val="1272"/>
              </a:spcBef>
              <a:spcAft>
                <a:spcPts val="300"/>
              </a:spcAft>
            </a:pPr>
            <a:r>
              <a:rPr lang="en-US" sz="2800" dirty="0"/>
              <a:t>Large cost savings reported by some early adopters did not occur, but there were no cost increases</a:t>
            </a:r>
          </a:p>
          <a:p>
            <a:pPr>
              <a:spcBef>
                <a:spcPts val="1800"/>
              </a:spcBef>
              <a:spcAft>
                <a:spcPts val="300"/>
              </a:spcAft>
            </a:pPr>
            <a:r>
              <a:rPr lang="en-US" sz="2800" dirty="0"/>
              <a:t>Hospitals can “do the right thing” without increasing their liability exposure</a:t>
            </a:r>
          </a:p>
          <a:p>
            <a:pPr>
              <a:spcBef>
                <a:spcPts val="1800"/>
              </a:spcBef>
              <a:spcAft>
                <a:spcPts val="300"/>
              </a:spcAft>
            </a:pPr>
            <a:r>
              <a:rPr lang="en-US" sz="2800" dirty="0"/>
              <a:t>CRP discussion should move away from liability concerns to how best to implement programs and leverage patient safety improvements</a:t>
            </a:r>
          </a:p>
        </p:txBody>
      </p:sp>
    </p:spTree>
    <p:extLst>
      <p:ext uri="{BB962C8B-B14F-4D97-AF65-F5344CB8AC3E}">
        <p14:creationId xmlns:p14="http://schemas.microsoft.com/office/powerpoint/2010/main" val="30688978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35" y="682625"/>
            <a:ext cx="9137651" cy="993775"/>
          </a:xfrm>
        </p:spPr>
        <p:txBody>
          <a:bodyPr>
            <a:normAutofit fontScale="90000"/>
          </a:bodyPr>
          <a:lstStyle/>
          <a:p>
            <a:r>
              <a:rPr lang="en-US" dirty="0"/>
              <a:t>What patient safety improvement ideas has </a:t>
            </a:r>
            <a:r>
              <a:rPr lang="en-US" dirty="0" err="1"/>
              <a:t>CARe</a:t>
            </a:r>
            <a:r>
              <a:rPr lang="en-US" dirty="0"/>
              <a:t> generated?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54016053"/>
              </p:ext>
            </p:extLst>
          </p:nvPr>
        </p:nvGraphicFramePr>
        <p:xfrm>
          <a:off x="685800" y="1970529"/>
          <a:ext cx="8229600" cy="3657600"/>
        </p:xfrm>
        <a:graphic>
          <a:graphicData uri="http://schemas.openxmlformats.org/drawingml/2006/table">
            <a:tbl>
              <a:tblPr firstRow="1" bandRow="1">
                <a:tableStyleId>{5C22544A-7EE6-4342-B048-85BDC9FD1C3A}</a:tableStyleId>
              </a:tblPr>
              <a:tblGrid>
                <a:gridCol w="5644822">
                  <a:extLst>
                    <a:ext uri="{9D8B030D-6E8A-4147-A177-3AD203B41FA5}">
                      <a16:colId xmlns:a16="http://schemas.microsoft.com/office/drawing/2014/main" val="20000"/>
                    </a:ext>
                  </a:extLst>
                </a:gridCol>
                <a:gridCol w="2584778">
                  <a:extLst>
                    <a:ext uri="{9D8B030D-6E8A-4147-A177-3AD203B41FA5}">
                      <a16:colId xmlns:a16="http://schemas.microsoft.com/office/drawing/2014/main" val="20001"/>
                    </a:ext>
                  </a:extLst>
                </a:gridCol>
              </a:tblGrid>
              <a:tr h="0">
                <a:tc>
                  <a:txBody>
                    <a:bodyPr/>
                    <a:lstStyle/>
                    <a:p>
                      <a:r>
                        <a:rPr lang="en-US" sz="2400" dirty="0">
                          <a:solidFill>
                            <a:schemeClr val="tx1"/>
                          </a:solidFill>
                        </a:rPr>
                        <a:t>Patient</a:t>
                      </a:r>
                      <a:r>
                        <a:rPr lang="en-US" sz="2400" baseline="0" dirty="0">
                          <a:solidFill>
                            <a:schemeClr val="tx1"/>
                          </a:solidFill>
                        </a:rPr>
                        <a:t> Safety Improvement</a:t>
                      </a:r>
                      <a:endParaRPr lang="en-US" sz="24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400" dirty="0">
                          <a:solidFill>
                            <a:schemeClr val="tx1"/>
                          </a:solidFill>
                        </a:rPr>
                        <a:t>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353601">
                <a:tc>
                  <a:txBody>
                    <a:bodyPr/>
                    <a:lstStyle/>
                    <a:p>
                      <a:r>
                        <a:rPr lang="en-US" dirty="0"/>
                        <a:t>Investigation</a:t>
                      </a:r>
                      <a:r>
                        <a:rPr lang="en-US" baseline="0" dirty="0"/>
                        <a:t> f</a:t>
                      </a:r>
                      <a:r>
                        <a:rPr lang="en-US" dirty="0"/>
                        <a:t>indings shared with involved</a:t>
                      </a:r>
                      <a:r>
                        <a:rPr lang="en-US" baseline="0" dirty="0"/>
                        <a:t> staff</a:t>
                      </a:r>
                      <a:endParaRPr lang="en-US" dirty="0"/>
                    </a:p>
                  </a:txBody>
                  <a:tcPr>
                    <a:lnL w="12700" cap="flat" cmpd="sng" algn="ctr">
                      <a:solidFill>
                        <a:schemeClr val="tx1"/>
                      </a:solidFill>
                      <a:prstDash val="solid"/>
                      <a:round/>
                      <a:headEnd type="none" w="med" len="med"/>
                      <a:tailEnd type="none" w="med" len="med"/>
                    </a:lnL>
                  </a:tcPr>
                </a:tc>
                <a:tc>
                  <a:txBody>
                    <a:bodyPr/>
                    <a:lstStyle/>
                    <a:p>
                      <a:pPr algn="ctr"/>
                      <a:r>
                        <a:rPr lang="en-US" dirty="0"/>
                        <a:t>36</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353601">
                <a:tc>
                  <a:txBody>
                    <a:bodyPr/>
                    <a:lstStyle/>
                    <a:p>
                      <a:r>
                        <a:rPr lang="en-US" dirty="0"/>
                        <a:t>Educational efforts</a:t>
                      </a:r>
                    </a:p>
                  </a:txBody>
                  <a:tcPr>
                    <a:lnL w="12700" cap="flat" cmpd="sng" algn="ctr">
                      <a:solidFill>
                        <a:schemeClr val="tx1"/>
                      </a:solidFill>
                      <a:prstDash val="solid"/>
                      <a:round/>
                      <a:headEnd type="none" w="med" len="med"/>
                      <a:tailEnd type="none" w="med" len="med"/>
                    </a:lnL>
                  </a:tcPr>
                </a:tc>
                <a:tc>
                  <a:txBody>
                    <a:bodyPr/>
                    <a:lstStyle/>
                    <a:p>
                      <a:pPr algn="ctr"/>
                      <a:r>
                        <a:rPr lang="en-US" dirty="0"/>
                        <a:t>34</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348757">
                <a:tc>
                  <a:txBody>
                    <a:bodyPr/>
                    <a:lstStyle/>
                    <a:p>
                      <a:r>
                        <a:rPr lang="en-US" dirty="0"/>
                        <a:t>Policy</a:t>
                      </a:r>
                      <a:r>
                        <a:rPr lang="en-US" baseline="0" dirty="0"/>
                        <a:t> changes</a:t>
                      </a:r>
                      <a:endParaRPr lang="en-US" dirty="0"/>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21</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353601">
                <a:tc>
                  <a:txBody>
                    <a:bodyPr/>
                    <a:lstStyle/>
                    <a:p>
                      <a:r>
                        <a:rPr lang="en-US" dirty="0"/>
                        <a:t>Safety alerts sent to staff</a:t>
                      </a:r>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14</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53601">
                <a:tc>
                  <a:txBody>
                    <a:bodyPr/>
                    <a:lstStyle/>
                    <a:p>
                      <a:r>
                        <a:rPr lang="en-US" dirty="0"/>
                        <a:t>Input into internal QI system for ongoing analysis</a:t>
                      </a:r>
                    </a:p>
                  </a:txBody>
                  <a:tcPr>
                    <a:lnL w="12700" cap="flat" cmpd="sng" algn="ctr">
                      <a:solidFill>
                        <a:schemeClr val="tx1"/>
                      </a:solidFill>
                      <a:prstDash val="solid"/>
                      <a:round/>
                      <a:headEnd type="none" w="med" len="med"/>
                      <a:tailEnd type="none" w="med" len="med"/>
                    </a:lnL>
                  </a:tcPr>
                </a:tc>
                <a:tc>
                  <a:txBody>
                    <a:bodyPr/>
                    <a:lstStyle/>
                    <a:p>
                      <a:pPr algn="ctr"/>
                      <a:r>
                        <a:rPr lang="en-US" dirty="0"/>
                        <a:t>10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610324">
                <a:tc>
                  <a:txBody>
                    <a:bodyPr/>
                    <a:lstStyle/>
                    <a:p>
                      <a:r>
                        <a:rPr lang="en-US" dirty="0"/>
                        <a:t>New process flow diagrams created and disseminated/posted</a:t>
                      </a:r>
                    </a:p>
                  </a:txBody>
                  <a:tcPr>
                    <a:lnL w="12700" cap="flat" cmpd="sng" algn="ctr">
                      <a:solidFill>
                        <a:schemeClr val="tx1"/>
                      </a:solidFill>
                      <a:prstDash val="solid"/>
                      <a:round/>
                      <a:headEnd type="none" w="med" len="med"/>
                      <a:tailEnd type="none" w="med" len="med"/>
                    </a:lnL>
                  </a:tcPr>
                </a:tc>
                <a:tc>
                  <a:txBody>
                    <a:bodyPr/>
                    <a:lstStyle/>
                    <a:p>
                      <a:pPr algn="ctr"/>
                      <a:r>
                        <a:rPr lang="en-US" dirty="0"/>
                        <a:t>10</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353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Human factor engineering analysis</a:t>
                      </a:r>
                    </a:p>
                  </a:txBody>
                  <a:tcPr>
                    <a:lnL w="12700" cap="flat" cmpd="sng" algn="ctr">
                      <a:solidFill>
                        <a:schemeClr val="tx1"/>
                      </a:solid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6</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353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Other</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t>10</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5" name="TextBox 4"/>
          <p:cNvSpPr txBox="1"/>
          <p:nvPr/>
        </p:nvSpPr>
        <p:spPr>
          <a:xfrm>
            <a:off x="600408" y="6340577"/>
            <a:ext cx="6873765" cy="261610"/>
          </a:xfrm>
          <a:prstGeom prst="rect">
            <a:avLst/>
          </a:prstGeom>
          <a:noFill/>
        </p:spPr>
        <p:txBody>
          <a:bodyPr wrap="square" rtlCol="0">
            <a:spAutoFit/>
          </a:bodyPr>
          <a:lstStyle/>
          <a:p>
            <a:r>
              <a:rPr lang="en-US" sz="1100" dirty="0">
                <a:solidFill>
                  <a:prstClr val="black"/>
                </a:solidFill>
                <a:latin typeface="+mn-lt"/>
              </a:rPr>
              <a:t>*n=114 CARe insurer cases</a:t>
            </a:r>
          </a:p>
        </p:txBody>
      </p:sp>
    </p:spTree>
    <p:extLst>
      <p:ext uri="{BB962C8B-B14F-4D97-AF65-F5344CB8AC3E}">
        <p14:creationId xmlns:p14="http://schemas.microsoft.com/office/powerpoint/2010/main" val="3856955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74133" y="194942"/>
            <a:ext cx="9137651" cy="993775"/>
          </a:xfrm>
        </p:spPr>
        <p:txBody>
          <a:bodyPr>
            <a:normAutofit/>
          </a:bodyPr>
          <a:lstStyle/>
          <a:p>
            <a:r>
              <a:rPr lang="en-US" dirty="0"/>
              <a:t> Providers are supportive of </a:t>
            </a:r>
            <a:r>
              <a:rPr lang="en-US" dirty="0" err="1"/>
              <a:t>CARe</a:t>
            </a:r>
            <a:r>
              <a:rPr lang="en-US" dirty="0"/>
              <a:t> overall</a:t>
            </a:r>
          </a:p>
        </p:txBody>
      </p:sp>
      <p:graphicFrame>
        <p:nvGraphicFramePr>
          <p:cNvPr id="5" name="Chart 4"/>
          <p:cNvGraphicFramePr/>
          <p:nvPr>
            <p:extLst>
              <p:ext uri="{D42A27DB-BD31-4B8C-83A1-F6EECF244321}">
                <p14:modId xmlns:p14="http://schemas.microsoft.com/office/powerpoint/2010/main" val="3597193645"/>
              </p:ext>
            </p:extLst>
          </p:nvPr>
        </p:nvGraphicFramePr>
        <p:xfrm>
          <a:off x="2001743" y="1371601"/>
          <a:ext cx="8571008" cy="464457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5716493" y="5723725"/>
            <a:ext cx="1008158" cy="400110"/>
          </a:xfrm>
          <a:prstGeom prst="rect">
            <a:avLst/>
          </a:prstGeom>
          <a:noFill/>
        </p:spPr>
        <p:txBody>
          <a:bodyPr wrap="square" rtlCol="0">
            <a:spAutoFit/>
          </a:bodyPr>
          <a:lstStyle/>
          <a:p>
            <a:pPr algn="ctr"/>
            <a:r>
              <a:rPr lang="en-US" sz="2000" b="1" dirty="0">
                <a:solidFill>
                  <a:prstClr val="black"/>
                </a:solidFill>
              </a:rPr>
              <a:t>Score</a:t>
            </a:r>
            <a:endParaRPr lang="en-US" sz="1600" b="1" dirty="0">
              <a:solidFill>
                <a:prstClr val="black"/>
              </a:solidFill>
            </a:endParaRPr>
          </a:p>
        </p:txBody>
      </p:sp>
      <p:sp>
        <p:nvSpPr>
          <p:cNvPr id="9" name="TextBox 8"/>
          <p:cNvSpPr txBox="1"/>
          <p:nvPr/>
        </p:nvSpPr>
        <p:spPr>
          <a:xfrm>
            <a:off x="573293" y="6327264"/>
            <a:ext cx="4769785" cy="261610"/>
          </a:xfrm>
          <a:prstGeom prst="rect">
            <a:avLst/>
          </a:prstGeom>
          <a:noFill/>
        </p:spPr>
        <p:txBody>
          <a:bodyPr wrap="square" rtlCol="0">
            <a:spAutoFit/>
          </a:bodyPr>
          <a:lstStyle/>
          <a:p>
            <a:r>
              <a:rPr lang="en-US" sz="1100" dirty="0">
                <a:solidFill>
                  <a:srgbClr val="535353"/>
                </a:solidFill>
                <a:latin typeface="+mn-lt"/>
              </a:rPr>
              <a:t> *74 respondents said they did not know enough to answer this question.</a:t>
            </a:r>
          </a:p>
        </p:txBody>
      </p:sp>
      <p:sp>
        <p:nvSpPr>
          <p:cNvPr id="3" name="TextBox 2"/>
          <p:cNvSpPr txBox="1"/>
          <p:nvPr/>
        </p:nvSpPr>
        <p:spPr>
          <a:xfrm>
            <a:off x="1736472" y="2255610"/>
            <a:ext cx="492443" cy="3191859"/>
          </a:xfrm>
          <a:prstGeom prst="rect">
            <a:avLst/>
          </a:prstGeom>
          <a:noFill/>
        </p:spPr>
        <p:txBody>
          <a:bodyPr vert="vert270" wrap="square" rtlCol="0">
            <a:spAutoFit/>
          </a:bodyPr>
          <a:lstStyle/>
          <a:p>
            <a:r>
              <a:rPr lang="en-US" sz="2000" b="1" dirty="0">
                <a:solidFill>
                  <a:prstClr val="black"/>
                </a:solidFill>
              </a:rPr>
              <a:t># of </a:t>
            </a:r>
            <a:r>
              <a:rPr lang="en-US" sz="1600" b="1" dirty="0">
                <a:solidFill>
                  <a:prstClr val="black"/>
                </a:solidFill>
              </a:rPr>
              <a:t>respondents</a:t>
            </a:r>
          </a:p>
        </p:txBody>
      </p:sp>
      <p:sp>
        <p:nvSpPr>
          <p:cNvPr id="10" name="TextBox 9"/>
          <p:cNvSpPr txBox="1"/>
          <p:nvPr/>
        </p:nvSpPr>
        <p:spPr>
          <a:xfrm>
            <a:off x="2154143" y="5723726"/>
            <a:ext cx="1808257" cy="523220"/>
          </a:xfrm>
          <a:prstGeom prst="rect">
            <a:avLst/>
          </a:prstGeom>
          <a:noFill/>
        </p:spPr>
        <p:txBody>
          <a:bodyPr wrap="square" rtlCol="0">
            <a:spAutoFit/>
          </a:bodyPr>
          <a:lstStyle/>
          <a:p>
            <a:pPr algn="ctr"/>
            <a:r>
              <a:rPr lang="en-US" sz="1400" b="1" dirty="0">
                <a:solidFill>
                  <a:prstClr val="black"/>
                </a:solidFill>
              </a:rPr>
              <a:t>Extremely unsupportive</a:t>
            </a:r>
          </a:p>
        </p:txBody>
      </p:sp>
      <p:sp>
        <p:nvSpPr>
          <p:cNvPr id="11" name="TextBox 10"/>
          <p:cNvSpPr txBox="1"/>
          <p:nvPr/>
        </p:nvSpPr>
        <p:spPr>
          <a:xfrm>
            <a:off x="8783543" y="5769208"/>
            <a:ext cx="1808257" cy="523220"/>
          </a:xfrm>
          <a:prstGeom prst="rect">
            <a:avLst/>
          </a:prstGeom>
          <a:noFill/>
        </p:spPr>
        <p:txBody>
          <a:bodyPr wrap="square" rtlCol="0">
            <a:spAutoFit/>
          </a:bodyPr>
          <a:lstStyle/>
          <a:p>
            <a:pPr algn="ctr"/>
            <a:r>
              <a:rPr lang="en-US" sz="1400" b="1" dirty="0">
                <a:solidFill>
                  <a:prstClr val="black"/>
                </a:solidFill>
              </a:rPr>
              <a:t>Extremely supportive</a:t>
            </a:r>
          </a:p>
        </p:txBody>
      </p:sp>
    </p:spTree>
    <p:extLst>
      <p:ext uri="{BB962C8B-B14F-4D97-AF65-F5344CB8AC3E}">
        <p14:creationId xmlns:p14="http://schemas.microsoft.com/office/powerpoint/2010/main" val="3556457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1FA4A4-0192-0931-28AB-5CB80A3E89E6}"/>
              </a:ext>
            </a:extLst>
          </p:cNvPr>
          <p:cNvSpPr>
            <a:spLocks noGrp="1"/>
          </p:cNvSpPr>
          <p:nvPr>
            <p:ph type="ctrTitle"/>
          </p:nvPr>
        </p:nvSpPr>
        <p:spPr/>
        <p:txBody>
          <a:bodyPr/>
          <a:lstStyle/>
          <a:p>
            <a:r>
              <a:rPr lang="en-US" dirty="0"/>
              <a:t>After an adverse event</a:t>
            </a:r>
          </a:p>
        </p:txBody>
      </p:sp>
      <p:sp>
        <p:nvSpPr>
          <p:cNvPr id="4" name="Slide Number Placeholder 3">
            <a:extLst>
              <a:ext uri="{FF2B5EF4-FFF2-40B4-BE49-F238E27FC236}">
                <a16:creationId xmlns:a16="http://schemas.microsoft.com/office/drawing/2014/main" id="{F3C16441-7B07-3EB0-E28D-2A436DD931E8}"/>
              </a:ext>
            </a:extLst>
          </p:cNvPr>
          <p:cNvSpPr>
            <a:spLocks noGrp="1"/>
          </p:cNvSpPr>
          <p:nvPr>
            <p:ph type="sldNum" sz="quarter" idx="10"/>
          </p:nvPr>
        </p:nvSpPr>
        <p:spPr/>
        <p:txBody>
          <a:bodyPr/>
          <a:lstStyle/>
          <a:p>
            <a:pPr>
              <a:defRPr/>
            </a:pPr>
            <a:fld id="{D3B99B09-02C4-4618-8BF1-F55510757804}" type="slidenum">
              <a:rPr lang="en-US" altLang="en-US" smtClean="0"/>
              <a:pPr>
                <a:defRPr/>
              </a:pPr>
              <a:t>24</a:t>
            </a:fld>
            <a:endParaRPr lang="en-US" altLang="en-US"/>
          </a:p>
        </p:txBody>
      </p:sp>
    </p:spTree>
    <p:extLst>
      <p:ext uri="{BB962C8B-B14F-4D97-AF65-F5344CB8AC3E}">
        <p14:creationId xmlns:p14="http://schemas.microsoft.com/office/powerpoint/2010/main" val="33070596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rotWithShape="1">
          <a:blip r:embed="rId2">
            <a:extLst>
              <a:ext uri="{28A0092B-C50C-407E-A947-70E740481C1C}">
                <a14:useLocalDpi xmlns:a14="http://schemas.microsoft.com/office/drawing/2010/main" val="0"/>
              </a:ext>
            </a:extLst>
          </a:blip>
          <a:srcRect t="27462"/>
          <a:stretch/>
        </p:blipFill>
        <p:spPr>
          <a:xfrm>
            <a:off x="1543769" y="2318744"/>
            <a:ext cx="9409261" cy="4101934"/>
          </a:xfrm>
          <a:prstGeom prst="rect">
            <a:avLst/>
          </a:prstGeom>
        </p:spPr>
      </p:pic>
      <p:sp>
        <p:nvSpPr>
          <p:cNvPr id="2" name="Title 1"/>
          <p:cNvSpPr>
            <a:spLocks noGrp="1"/>
          </p:cNvSpPr>
          <p:nvPr>
            <p:ph type="title"/>
          </p:nvPr>
        </p:nvSpPr>
        <p:spPr/>
        <p:txBody>
          <a:bodyPr>
            <a:normAutofit/>
          </a:bodyPr>
          <a:lstStyle/>
          <a:p>
            <a:r>
              <a:rPr lang="en-US" dirty="0"/>
              <a:t>After a medical error</a:t>
            </a:r>
          </a:p>
        </p:txBody>
      </p:sp>
      <p:sp>
        <p:nvSpPr>
          <p:cNvPr id="3" name="Title 1">
            <a:extLst>
              <a:ext uri="{FF2B5EF4-FFF2-40B4-BE49-F238E27FC236}">
                <a16:creationId xmlns:a16="http://schemas.microsoft.com/office/drawing/2014/main" id="{192C28CD-D4B3-AC78-71D7-1A11295262F0}"/>
              </a:ext>
            </a:extLst>
          </p:cNvPr>
          <p:cNvSpPr txBox="1">
            <a:spLocks/>
          </p:cNvSpPr>
          <p:nvPr/>
        </p:nvSpPr>
        <p:spPr bwMode="auto">
          <a:xfrm>
            <a:off x="607419" y="1566544"/>
            <a:ext cx="10931911" cy="36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b" anchorCtr="0" compatLnSpc="1">
            <a:prstTxWarp prst="textNoShape">
              <a:avLst/>
            </a:prstTxWarp>
            <a:noAutofit/>
          </a:bodyPr>
          <a:lst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sz="2000" b="1" dirty="0">
                <a:solidFill>
                  <a:srgbClr val="535353"/>
                </a:solidFill>
              </a:rPr>
              <a:t>Patients and families rarely receive an apology or offer of support following a medical error</a:t>
            </a:r>
          </a:p>
        </p:txBody>
      </p:sp>
    </p:spTree>
    <p:extLst>
      <p:ext uri="{BB962C8B-B14F-4D97-AF65-F5344CB8AC3E}">
        <p14:creationId xmlns:p14="http://schemas.microsoft.com/office/powerpoint/2010/main" val="176661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After a medical error</a:t>
            </a:r>
          </a:p>
        </p:txBody>
      </p:sp>
      <p:sp>
        <p:nvSpPr>
          <p:cNvPr id="3" name="Title 1">
            <a:extLst>
              <a:ext uri="{FF2B5EF4-FFF2-40B4-BE49-F238E27FC236}">
                <a16:creationId xmlns:a16="http://schemas.microsoft.com/office/drawing/2014/main" id="{192C28CD-D4B3-AC78-71D7-1A11295262F0}"/>
              </a:ext>
            </a:extLst>
          </p:cNvPr>
          <p:cNvSpPr txBox="1">
            <a:spLocks/>
          </p:cNvSpPr>
          <p:nvPr/>
        </p:nvSpPr>
        <p:spPr bwMode="auto">
          <a:xfrm>
            <a:off x="604821" y="1385843"/>
            <a:ext cx="10931911" cy="366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b" anchorCtr="0" compatLnSpc="1">
            <a:prstTxWarp prst="textNoShape">
              <a:avLst/>
            </a:prstTxWarp>
            <a:noAutofit/>
          </a:bodyPr>
          <a:lst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sz="2000" b="1" dirty="0">
                <a:solidFill>
                  <a:srgbClr val="535353"/>
                </a:solidFill>
              </a:rPr>
              <a:t>Open communication from providers is linked to lower levels of harm</a:t>
            </a:r>
          </a:p>
        </p:txBody>
      </p:sp>
      <p:pic>
        <p:nvPicPr>
          <p:cNvPr id="5" name="Picture 4" descr="Screen Clipping">
            <a:extLst>
              <a:ext uri="{FF2B5EF4-FFF2-40B4-BE49-F238E27FC236}">
                <a16:creationId xmlns:a16="http://schemas.microsoft.com/office/drawing/2014/main" id="{4AF2768A-D005-6DA5-E5C0-22CB64386DED}"/>
              </a:ext>
            </a:extLst>
          </p:cNvPr>
          <p:cNvPicPr>
            <a:picLocks noChangeAspect="1"/>
          </p:cNvPicPr>
          <p:nvPr/>
        </p:nvPicPr>
        <p:blipFill rotWithShape="1">
          <a:blip r:embed="rId3">
            <a:extLst>
              <a:ext uri="{28A0092B-C50C-407E-A947-70E740481C1C}">
                <a14:useLocalDpi xmlns:a14="http://schemas.microsoft.com/office/drawing/2010/main" val="0"/>
              </a:ext>
            </a:extLst>
          </a:blip>
          <a:srcRect t="8405"/>
          <a:stretch/>
        </p:blipFill>
        <p:spPr>
          <a:xfrm>
            <a:off x="685800" y="1874314"/>
            <a:ext cx="8975035" cy="4232238"/>
          </a:xfrm>
          <a:prstGeom prst="rect">
            <a:avLst/>
          </a:prstGeom>
        </p:spPr>
      </p:pic>
      <p:sp>
        <p:nvSpPr>
          <p:cNvPr id="6" name="TextBox 5">
            <a:extLst>
              <a:ext uri="{FF2B5EF4-FFF2-40B4-BE49-F238E27FC236}">
                <a16:creationId xmlns:a16="http://schemas.microsoft.com/office/drawing/2014/main" id="{EA53032F-B6EF-1362-B6C8-C710C371954D}"/>
              </a:ext>
            </a:extLst>
          </p:cNvPr>
          <p:cNvSpPr txBox="1"/>
          <p:nvPr/>
        </p:nvSpPr>
        <p:spPr>
          <a:xfrm>
            <a:off x="604821" y="6337632"/>
            <a:ext cx="9883380" cy="276999"/>
          </a:xfrm>
          <a:prstGeom prst="rect">
            <a:avLst/>
          </a:prstGeom>
          <a:noFill/>
        </p:spPr>
        <p:txBody>
          <a:bodyPr wrap="square" rtlCol="0">
            <a:spAutoFit/>
          </a:bodyPr>
          <a:lstStyle/>
          <a:p>
            <a:r>
              <a:rPr lang="en-US" sz="1200" dirty="0">
                <a:solidFill>
                  <a:prstClr val="black"/>
                </a:solidFill>
                <a:latin typeface="+mn-lt"/>
              </a:rPr>
              <a:t>Data and graphic from the Betsy Lehman Center Cost of Medical Error Report – 2019- </a:t>
            </a:r>
            <a:r>
              <a:rPr lang="en-US" sz="1200" dirty="0">
                <a:solidFill>
                  <a:prstClr val="black"/>
                </a:solidFill>
                <a:latin typeface="+mn-lt"/>
                <a:hlinkClick r:id="rId4"/>
              </a:rPr>
              <a:t>https://betsylehmancenterma.gov/research/costofme</a:t>
            </a:r>
            <a:r>
              <a:rPr lang="en-US" sz="1200" dirty="0">
                <a:solidFill>
                  <a:prstClr val="black"/>
                </a:solidFill>
                <a:latin typeface="+mn-lt"/>
              </a:rPr>
              <a:t> </a:t>
            </a:r>
          </a:p>
        </p:txBody>
      </p:sp>
    </p:spTree>
    <p:extLst>
      <p:ext uri="{BB962C8B-B14F-4D97-AF65-F5344CB8AC3E}">
        <p14:creationId xmlns:p14="http://schemas.microsoft.com/office/powerpoint/2010/main" val="29635387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nSpc>
                <a:spcPct val="90000"/>
              </a:lnSpc>
            </a:pPr>
            <a:r>
              <a:rPr lang="en-US" dirty="0"/>
              <a:t>Factors facilitating successful implementation</a:t>
            </a:r>
          </a:p>
        </p:txBody>
      </p:sp>
      <p:sp>
        <p:nvSpPr>
          <p:cNvPr id="3" name="Content Placeholder 2"/>
          <p:cNvSpPr>
            <a:spLocks noGrp="1"/>
          </p:cNvSpPr>
          <p:nvPr>
            <p:ph idx="1"/>
          </p:nvPr>
        </p:nvSpPr>
        <p:spPr>
          <a:xfrm>
            <a:off x="609600" y="1524001"/>
            <a:ext cx="8229600" cy="3992563"/>
          </a:xfrm>
        </p:spPr>
        <p:txBody>
          <a:bodyPr>
            <a:normAutofit/>
          </a:bodyPr>
          <a:lstStyle/>
          <a:p>
            <a:r>
              <a:rPr lang="en-US" sz="2800" dirty="0"/>
              <a:t>Deep engagement by high-level physician champions</a:t>
            </a:r>
          </a:p>
          <a:p>
            <a:pPr>
              <a:spcBef>
                <a:spcPts val="1968"/>
              </a:spcBef>
            </a:pPr>
            <a:r>
              <a:rPr lang="en-US" sz="2800" dirty="0"/>
              <a:t>Strong buy-in from risk management</a:t>
            </a:r>
          </a:p>
          <a:p>
            <a:pPr>
              <a:spcBef>
                <a:spcPts val="1968"/>
              </a:spcBef>
            </a:pPr>
            <a:r>
              <a:rPr lang="en-US" sz="2800" dirty="0"/>
              <a:t>Practical support and oversight by project managers</a:t>
            </a:r>
          </a:p>
          <a:p>
            <a:pPr>
              <a:spcBef>
                <a:spcPts val="1968"/>
              </a:spcBef>
            </a:pPr>
            <a:r>
              <a:rPr lang="en-US" sz="2800" dirty="0"/>
              <a:t>No barriers erected by insurer</a:t>
            </a:r>
          </a:p>
          <a:p>
            <a:pPr>
              <a:spcBef>
                <a:spcPts val="1968"/>
              </a:spcBef>
            </a:pPr>
            <a:r>
              <a:rPr lang="en-US" sz="2800" dirty="0"/>
              <a:t>Pre-existing just culture commitment</a:t>
            </a:r>
          </a:p>
          <a:p>
            <a:pPr>
              <a:spcBef>
                <a:spcPts val="1968"/>
              </a:spcBef>
            </a:pPr>
            <a:r>
              <a:rPr lang="en-US" sz="2800" b="1" dirty="0"/>
              <a:t>Sense of community and support from MACRMI</a:t>
            </a:r>
          </a:p>
          <a:p>
            <a:pPr marL="0" indent="0">
              <a:buNone/>
            </a:pPr>
            <a:endParaRPr lang="en-US" dirty="0"/>
          </a:p>
        </p:txBody>
      </p:sp>
    </p:spTree>
    <p:extLst>
      <p:ext uri="{BB962C8B-B14F-4D97-AF65-F5344CB8AC3E}">
        <p14:creationId xmlns:p14="http://schemas.microsoft.com/office/powerpoint/2010/main" val="1184119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11FA4A4-0192-0931-28AB-5CB80A3E89E6}"/>
              </a:ext>
            </a:extLst>
          </p:cNvPr>
          <p:cNvSpPr>
            <a:spLocks noGrp="1"/>
          </p:cNvSpPr>
          <p:nvPr>
            <p:ph type="ctrTitle"/>
          </p:nvPr>
        </p:nvSpPr>
        <p:spPr/>
        <p:txBody>
          <a:bodyPr/>
          <a:lstStyle/>
          <a:p>
            <a:r>
              <a:rPr lang="en-US" dirty="0" err="1"/>
              <a:t>CARe</a:t>
            </a:r>
            <a:r>
              <a:rPr lang="en-US" dirty="0"/>
              <a:t> algorithms and procedures</a:t>
            </a:r>
          </a:p>
        </p:txBody>
      </p:sp>
      <p:sp>
        <p:nvSpPr>
          <p:cNvPr id="4" name="Slide Number Placeholder 3">
            <a:extLst>
              <a:ext uri="{FF2B5EF4-FFF2-40B4-BE49-F238E27FC236}">
                <a16:creationId xmlns:a16="http://schemas.microsoft.com/office/drawing/2014/main" id="{F3C16441-7B07-3EB0-E28D-2A436DD931E8}"/>
              </a:ext>
            </a:extLst>
          </p:cNvPr>
          <p:cNvSpPr>
            <a:spLocks noGrp="1"/>
          </p:cNvSpPr>
          <p:nvPr>
            <p:ph type="sldNum" sz="quarter" idx="10"/>
          </p:nvPr>
        </p:nvSpPr>
        <p:spPr/>
        <p:txBody>
          <a:bodyPr/>
          <a:lstStyle/>
          <a:p>
            <a:pPr>
              <a:defRPr/>
            </a:pPr>
            <a:fld id="{D3B99B09-02C4-4618-8BF1-F55510757804}" type="slidenum">
              <a:rPr lang="en-US" altLang="en-US" smtClean="0"/>
              <a:pPr>
                <a:defRPr/>
              </a:pPr>
              <a:t>28</a:t>
            </a:fld>
            <a:endParaRPr lang="en-US" altLang="en-US"/>
          </a:p>
        </p:txBody>
      </p:sp>
    </p:spTree>
    <p:extLst>
      <p:ext uri="{BB962C8B-B14F-4D97-AF65-F5344CB8AC3E}">
        <p14:creationId xmlns:p14="http://schemas.microsoft.com/office/powerpoint/2010/main" val="3458100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8121"/>
            <a:ext cx="8915400" cy="990600"/>
          </a:xfrm>
        </p:spPr>
        <p:txBody>
          <a:bodyPr>
            <a:normAutofit/>
          </a:bodyPr>
          <a:lstStyle/>
          <a:p>
            <a:r>
              <a:rPr lang="en-US" dirty="0" err="1"/>
              <a:t>CARe</a:t>
            </a:r>
            <a:r>
              <a:rPr lang="en-US" dirty="0"/>
              <a:t> adverse event pathway</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84202574"/>
              </p:ext>
            </p:extLst>
          </p:nvPr>
        </p:nvGraphicFramePr>
        <p:xfrm>
          <a:off x="1905000" y="1447800"/>
          <a:ext cx="8229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7744691" y="3939847"/>
            <a:ext cx="685800" cy="338554"/>
          </a:xfrm>
          <a:prstGeom prst="rect">
            <a:avLst/>
          </a:prstGeom>
          <a:noFill/>
        </p:spPr>
        <p:txBody>
          <a:bodyPr wrap="square" rtlCol="0">
            <a:spAutoFit/>
          </a:bodyPr>
          <a:lstStyle/>
          <a:p>
            <a:r>
              <a:rPr lang="en-US" sz="1600" dirty="0"/>
              <a:t>84%</a:t>
            </a:r>
          </a:p>
        </p:txBody>
      </p:sp>
      <p:sp>
        <p:nvSpPr>
          <p:cNvPr id="7" name="TextBox 6"/>
          <p:cNvSpPr txBox="1"/>
          <p:nvPr/>
        </p:nvSpPr>
        <p:spPr>
          <a:xfrm>
            <a:off x="3733800" y="3962401"/>
            <a:ext cx="685800" cy="323165"/>
          </a:xfrm>
          <a:prstGeom prst="rect">
            <a:avLst/>
          </a:prstGeom>
          <a:noFill/>
        </p:spPr>
        <p:txBody>
          <a:bodyPr wrap="square" rtlCol="0">
            <a:spAutoFit/>
          </a:bodyPr>
          <a:lstStyle/>
          <a:p>
            <a:r>
              <a:rPr lang="en-US" sz="1500" dirty="0"/>
              <a:t>16%</a:t>
            </a:r>
          </a:p>
        </p:txBody>
      </p:sp>
    </p:spTree>
    <p:extLst>
      <p:ext uri="{BB962C8B-B14F-4D97-AF65-F5344CB8AC3E}">
        <p14:creationId xmlns:p14="http://schemas.microsoft.com/office/powerpoint/2010/main" val="136604584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mv="urn:schemas-microsoft-com:mac:vml" xmlns="">
      <p:transitio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C473751-9643-361E-8CB9-87012B9EF2A0}"/>
              </a:ext>
            </a:extLst>
          </p:cNvPr>
          <p:cNvSpPr>
            <a:spLocks noGrp="1"/>
          </p:cNvSpPr>
          <p:nvPr>
            <p:ph type="ctrTitle"/>
          </p:nvPr>
        </p:nvSpPr>
        <p:spPr/>
        <p:txBody>
          <a:bodyPr/>
          <a:lstStyle/>
          <a:p>
            <a:r>
              <a:rPr lang="en-US" dirty="0"/>
              <a:t>Introduction and background</a:t>
            </a:r>
          </a:p>
        </p:txBody>
      </p:sp>
      <p:sp>
        <p:nvSpPr>
          <p:cNvPr id="6" name="Subtitle 5">
            <a:extLst>
              <a:ext uri="{FF2B5EF4-FFF2-40B4-BE49-F238E27FC236}">
                <a16:creationId xmlns:a16="http://schemas.microsoft.com/office/drawing/2014/main" id="{18CF0446-D2C6-9C21-416B-5995A426A720}"/>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D083A738-8D08-03F3-CE1A-F1A1C2003D0B}"/>
              </a:ext>
            </a:extLst>
          </p:cNvPr>
          <p:cNvSpPr>
            <a:spLocks noGrp="1"/>
          </p:cNvSpPr>
          <p:nvPr>
            <p:ph type="sldNum" sz="quarter" idx="10"/>
          </p:nvPr>
        </p:nvSpPr>
        <p:spPr/>
        <p:txBody>
          <a:bodyPr/>
          <a:lstStyle/>
          <a:p>
            <a:pPr>
              <a:defRPr/>
            </a:pPr>
            <a:fld id="{D3B99B09-02C4-4618-8BF1-F55510757804}" type="slidenum">
              <a:rPr lang="en-US" altLang="en-US" smtClean="0"/>
              <a:pPr>
                <a:defRPr/>
              </a:pPr>
              <a:t>3</a:t>
            </a:fld>
            <a:endParaRPr lang="en-US" altLang="en-US"/>
          </a:p>
        </p:txBody>
      </p:sp>
    </p:spTree>
    <p:extLst>
      <p:ext uri="{BB962C8B-B14F-4D97-AF65-F5344CB8AC3E}">
        <p14:creationId xmlns:p14="http://schemas.microsoft.com/office/powerpoint/2010/main" val="21505484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a:t>Defining a “</a:t>
            </a:r>
            <a:r>
              <a:rPr lang="en-US" altLang="en-US" err="1"/>
              <a:t>CARe</a:t>
            </a:r>
            <a:r>
              <a:rPr lang="en-US" altLang="en-US"/>
              <a:t> case”</a:t>
            </a:r>
          </a:p>
          <a:p>
            <a:r>
              <a:rPr lang="en-US" altLang="en-US" sz="2000"/>
              <a:t>THE FILTER</a:t>
            </a:r>
          </a:p>
        </p:txBody>
      </p:sp>
      <p:sp>
        <p:nvSpPr>
          <p:cNvPr id="2" name="Content Placeholder 2">
            <a:extLst>
              <a:ext uri="{FF2B5EF4-FFF2-40B4-BE49-F238E27FC236}">
                <a16:creationId xmlns:a16="http://schemas.microsoft.com/office/drawing/2014/main" id="{BF0A48E1-36E7-E616-B38D-5D73896DBD52}"/>
              </a:ext>
            </a:extLst>
          </p:cNvPr>
          <p:cNvSpPr txBox="1">
            <a:spLocks/>
          </p:cNvSpPr>
          <p:nvPr/>
        </p:nvSpPr>
        <p:spPr bwMode="auto">
          <a:xfrm>
            <a:off x="3568148" y="1568223"/>
            <a:ext cx="7805057" cy="501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defTabSz="457200" rtl="0" eaLnBrk="1" fontAlgn="base" hangingPunct="1">
              <a:spcBef>
                <a:spcPts val="800"/>
              </a:spcBef>
              <a:spcAft>
                <a:spcPct val="0"/>
              </a:spcAft>
              <a:buFont typeface="Arial" pitchFamily="34" charset="0"/>
              <a:buChar char="•"/>
              <a:defRPr sz="3200" kern="1200">
                <a:solidFill>
                  <a:srgbClr val="535353"/>
                </a:solidFill>
                <a:latin typeface="+mn-lt"/>
                <a:ea typeface="MS PGothic" pitchFamily="34" charset="-128"/>
                <a:cs typeface="ＭＳ Ｐゴシック" charset="0"/>
              </a:defRPr>
            </a:lvl1pPr>
            <a:lvl2pPr marL="685800" indent="-374650" algn="l" defTabSz="457200" rtl="0" eaLnBrk="1" fontAlgn="base" hangingPunct="1">
              <a:spcBef>
                <a:spcPts val="800"/>
              </a:spcBef>
              <a:spcAft>
                <a:spcPct val="0"/>
              </a:spcAft>
              <a:buFont typeface="Arial" pitchFamily="34" charset="0"/>
              <a:buChar char="–"/>
              <a:defRPr sz="2800" kern="1200">
                <a:solidFill>
                  <a:srgbClr val="535353"/>
                </a:solidFill>
                <a:latin typeface="+mn-lt"/>
                <a:ea typeface="MS PGothic" pitchFamily="34" charset="-128"/>
                <a:cs typeface="+mn-cs"/>
              </a:defRPr>
            </a:lvl2pPr>
            <a:lvl3pPr marL="914400" indent="-228600" algn="l" defTabSz="457200" rtl="0" eaLnBrk="1" fontAlgn="base" hangingPunct="1">
              <a:spcBef>
                <a:spcPts val="800"/>
              </a:spcBef>
              <a:spcAft>
                <a:spcPct val="0"/>
              </a:spcAft>
              <a:buFont typeface="Wingdings" charset="2"/>
              <a:buChar char="§"/>
              <a:defRPr sz="2400" kern="1200">
                <a:solidFill>
                  <a:srgbClr val="535353"/>
                </a:solidFill>
                <a:latin typeface="+mn-lt"/>
                <a:ea typeface="MS PGothic" pitchFamily="34" charset="-128"/>
                <a:cs typeface="+mn-cs"/>
              </a:defRPr>
            </a:lvl3pPr>
            <a:lvl4pPr marL="1143000" indent="-228600" algn="l" defTabSz="457200" rtl="0" eaLnBrk="1" fontAlgn="base" hangingPunct="1">
              <a:spcBef>
                <a:spcPts val="800"/>
              </a:spcBef>
              <a:spcAft>
                <a:spcPct val="0"/>
              </a:spcAft>
              <a:buFont typeface="Arial" pitchFamily="34" charset="0"/>
              <a:buChar char="–"/>
              <a:defRPr sz="2000" kern="1200">
                <a:solidFill>
                  <a:srgbClr val="535353"/>
                </a:solidFill>
                <a:latin typeface="+mn-lt"/>
                <a:ea typeface="MS PGothic" pitchFamily="34" charset="-128"/>
                <a:cs typeface="+mn-cs"/>
              </a:defRPr>
            </a:lvl4pPr>
            <a:lvl5pPr marL="1371600" indent="-228600" algn="l" defTabSz="457200" rtl="0" eaLnBrk="1" fontAlgn="base" hangingPunct="1">
              <a:spcBef>
                <a:spcPts val="800"/>
              </a:spcBef>
              <a:spcAft>
                <a:spcPct val="0"/>
              </a:spcAft>
              <a:buSzPct val="100000"/>
              <a:buFont typeface="Arial"/>
              <a:buChar char="•"/>
              <a:defRPr sz="2000" kern="1200">
                <a:solidFill>
                  <a:srgbClr val="535353"/>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pitchFamily="34" charset="0"/>
              <a:buNone/>
            </a:pPr>
            <a:r>
              <a:rPr lang="en-US" sz="3000" dirty="0"/>
              <a:t>If an internal investigation team determines that:</a:t>
            </a:r>
          </a:p>
          <a:p>
            <a:pPr lvl="1"/>
            <a:r>
              <a:rPr lang="en-US" dirty="0"/>
              <a:t>The standard of care was </a:t>
            </a:r>
            <a:r>
              <a:rPr lang="en-US" b="1" dirty="0"/>
              <a:t>not</a:t>
            </a:r>
            <a:r>
              <a:rPr lang="en-US" dirty="0"/>
              <a:t> met, AND</a:t>
            </a:r>
          </a:p>
          <a:p>
            <a:pPr lvl="1"/>
            <a:r>
              <a:rPr lang="en-US" dirty="0"/>
              <a:t>The unmet standard of care </a:t>
            </a:r>
            <a:r>
              <a:rPr lang="en-US" b="1" dirty="0"/>
              <a:t>caused significant harm</a:t>
            </a:r>
          </a:p>
          <a:p>
            <a:pPr marL="1588" lvl="1" indent="0">
              <a:buFont typeface="Arial" pitchFamily="34" charset="0"/>
              <a:buNone/>
            </a:pPr>
            <a:r>
              <a:rPr lang="en-US" dirty="0"/>
              <a:t>… the case is a </a:t>
            </a:r>
            <a:r>
              <a:rPr lang="en-US" dirty="0" err="1"/>
              <a:t>CARe</a:t>
            </a:r>
            <a:r>
              <a:rPr lang="en-US" dirty="0"/>
              <a:t> Insurer Case, and will follow the insurer protocol.</a:t>
            </a:r>
            <a:endParaRPr lang="en-US" sz="1800" dirty="0"/>
          </a:p>
        </p:txBody>
      </p:sp>
      <p:pic>
        <p:nvPicPr>
          <p:cNvPr id="6" name="Picture 5">
            <a:extLst>
              <a:ext uri="{FF2B5EF4-FFF2-40B4-BE49-F238E27FC236}">
                <a16:creationId xmlns:a16="http://schemas.microsoft.com/office/drawing/2014/main" id="{1DF91111-F8E6-EA6A-DA6F-6F3F47B429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7300" y="1479417"/>
            <a:ext cx="1885950" cy="4992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a:extLst>
              <a:ext uri="{FF2B5EF4-FFF2-40B4-BE49-F238E27FC236}">
                <a16:creationId xmlns:a16="http://schemas.microsoft.com/office/drawing/2014/main" id="{E367D51C-936E-4DCF-734E-3323177EB669}"/>
              </a:ext>
            </a:extLst>
          </p:cNvPr>
          <p:cNvSpPr txBox="1"/>
          <p:nvPr/>
        </p:nvSpPr>
        <p:spPr>
          <a:xfrm>
            <a:off x="1858146" y="2971356"/>
            <a:ext cx="2286000" cy="261610"/>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/unsure</a:t>
            </a:r>
          </a:p>
        </p:txBody>
      </p:sp>
    </p:spTree>
    <p:extLst>
      <p:ext uri="{BB962C8B-B14F-4D97-AF65-F5344CB8AC3E}">
        <p14:creationId xmlns:p14="http://schemas.microsoft.com/office/powerpoint/2010/main" val="27912042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12" y="193301"/>
            <a:ext cx="8229600" cy="993775"/>
          </a:xfrm>
        </p:spPr>
        <p:txBody>
          <a:bodyPr/>
          <a:lstStyle/>
          <a:p>
            <a:r>
              <a:rPr lang="en-US" err="1"/>
              <a:t>CARe</a:t>
            </a:r>
            <a:r>
              <a:rPr lang="en-US"/>
              <a:t> insurer case protocol</a:t>
            </a:r>
          </a:p>
        </p:txBody>
      </p:sp>
      <p:sp>
        <p:nvSpPr>
          <p:cNvPr id="3" name="Content Placeholder 2"/>
          <p:cNvSpPr>
            <a:spLocks noGrp="1"/>
          </p:cNvSpPr>
          <p:nvPr>
            <p:ph idx="1"/>
          </p:nvPr>
        </p:nvSpPr>
        <p:spPr>
          <a:xfrm>
            <a:off x="593112" y="1538248"/>
            <a:ext cx="10118431" cy="4515727"/>
          </a:xfrm>
        </p:spPr>
        <p:txBody>
          <a:bodyPr/>
          <a:lstStyle/>
          <a:p>
            <a:r>
              <a:rPr lang="en-US"/>
              <a:t>If selected by the “filter,” case is referred to insurer as </a:t>
            </a:r>
            <a:r>
              <a:rPr lang="en-US" err="1"/>
              <a:t>CARe</a:t>
            </a:r>
            <a:r>
              <a:rPr lang="en-US"/>
              <a:t> case</a:t>
            </a:r>
          </a:p>
          <a:p>
            <a:r>
              <a:rPr lang="en-US"/>
              <a:t>Case reviewed by insurer and external experts</a:t>
            </a:r>
          </a:p>
          <a:p>
            <a:r>
              <a:rPr lang="en-US" err="1"/>
              <a:t>CARe</a:t>
            </a:r>
            <a:r>
              <a:rPr lang="en-US"/>
              <a:t> cases will proceed with a meeting with insurer, patient, patient’s attorney, and providers (if applicable) to formally apologize, discuss the case, and offer compensation</a:t>
            </a:r>
          </a:p>
          <a:p>
            <a:pPr marL="0" indent="0">
              <a:lnSpc>
                <a:spcPct val="90000"/>
              </a:lnSpc>
              <a:buNone/>
            </a:pPr>
            <a:endParaRPr lang="en-US"/>
          </a:p>
        </p:txBody>
      </p:sp>
      <p:sp>
        <p:nvSpPr>
          <p:cNvPr id="4" name="Slide Number Placeholder 3"/>
          <p:cNvSpPr>
            <a:spLocks noGrp="1"/>
          </p:cNvSpPr>
          <p:nvPr>
            <p:ph type="sldNum" sz="quarter" idx="10"/>
          </p:nvPr>
        </p:nvSpPr>
        <p:spPr/>
        <p:txBody>
          <a:bodyPr/>
          <a:lstStyle/>
          <a:p>
            <a:pPr>
              <a:defRPr/>
            </a:pPr>
            <a:fld id="{54D0D594-6361-41CB-AC52-E35715BE46CF}" type="slidenum">
              <a:rPr lang="en-US" altLang="en-US" smtClean="0"/>
              <a:pPr>
                <a:defRPr/>
              </a:pPr>
              <a:t>31</a:t>
            </a:fld>
            <a:endParaRPr lang="en-US" altLang="en-US"/>
          </a:p>
        </p:txBody>
      </p:sp>
    </p:spTree>
    <p:extLst>
      <p:ext uri="{BB962C8B-B14F-4D97-AF65-F5344CB8AC3E}">
        <p14:creationId xmlns:p14="http://schemas.microsoft.com/office/powerpoint/2010/main" val="11211038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5" descr="Screen Clipping">
            <a:extLst>
              <a:ext uri="{FF2B5EF4-FFF2-40B4-BE49-F238E27FC236}">
                <a16:creationId xmlns:a16="http://schemas.microsoft.com/office/drawing/2014/main" id="{2B631AD0-32D9-EFE6-6C4C-D152FCBB8A29}"/>
              </a:ext>
            </a:extLst>
          </p:cNvPr>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1246569" y="1393061"/>
            <a:ext cx="8781940" cy="5245429"/>
          </a:xfrm>
        </p:spPr>
      </p:pic>
      <p:sp>
        <p:nvSpPr>
          <p:cNvPr id="5" name="Title 1"/>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err="1"/>
              <a:t>CARe</a:t>
            </a:r>
            <a:r>
              <a:rPr lang="en-US" altLang="en-US"/>
              <a:t> insurance case protocol</a:t>
            </a:r>
          </a:p>
          <a:p>
            <a:r>
              <a:rPr lang="en-US" altLang="en-US" sz="2000"/>
              <a:t>POTENTIAL OUTCOMES</a:t>
            </a:r>
          </a:p>
        </p:txBody>
      </p:sp>
    </p:spTree>
    <p:extLst>
      <p:ext uri="{BB962C8B-B14F-4D97-AF65-F5344CB8AC3E}">
        <p14:creationId xmlns:p14="http://schemas.microsoft.com/office/powerpoint/2010/main" val="21971170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dirty="0"/>
              <a:t>Communication, Apology and Resolution</a:t>
            </a:r>
          </a:p>
          <a:p>
            <a:r>
              <a:rPr lang="en-US" altLang="en-US" sz="2000" dirty="0"/>
              <a:t>TIMELINE</a:t>
            </a:r>
          </a:p>
        </p:txBody>
      </p:sp>
      <p:graphicFrame>
        <p:nvGraphicFramePr>
          <p:cNvPr id="4" name="Diagram 3">
            <a:extLst>
              <a:ext uri="{FF2B5EF4-FFF2-40B4-BE49-F238E27FC236}">
                <a16:creationId xmlns:a16="http://schemas.microsoft.com/office/drawing/2014/main" id="{E0481119-7A9D-33E5-0F50-C4BDABEE0A6E}"/>
              </a:ext>
            </a:extLst>
          </p:cNvPr>
          <p:cNvGraphicFramePr/>
          <p:nvPr>
            <p:extLst>
              <p:ext uri="{D42A27DB-BD31-4B8C-83A1-F6EECF244321}">
                <p14:modId xmlns:p14="http://schemas.microsoft.com/office/powerpoint/2010/main" val="2229950348"/>
              </p:ext>
            </p:extLst>
          </p:nvPr>
        </p:nvGraphicFramePr>
        <p:xfrm>
          <a:off x="1257300" y="548452"/>
          <a:ext cx="8763000"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080624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7419" y="1566544"/>
            <a:ext cx="9137651" cy="366757"/>
          </a:xfrm>
        </p:spPr>
        <p:txBody>
          <a:bodyPr>
            <a:noAutofit/>
          </a:bodyPr>
          <a:lstStyle/>
          <a:p>
            <a:r>
              <a:rPr lang="en-US" sz="2000" b="1" dirty="0">
                <a:solidFill>
                  <a:srgbClr val="535353"/>
                </a:solidFill>
              </a:rPr>
              <a:t>Steps following an adverse event:</a:t>
            </a:r>
          </a:p>
        </p:txBody>
      </p:sp>
      <p:sp>
        <p:nvSpPr>
          <p:cNvPr id="3" name="Content Placeholder 2"/>
          <p:cNvSpPr>
            <a:spLocks noGrp="1"/>
          </p:cNvSpPr>
          <p:nvPr>
            <p:ph sz="quarter" idx="1"/>
          </p:nvPr>
        </p:nvSpPr>
        <p:spPr>
          <a:xfrm>
            <a:off x="609600" y="2132135"/>
            <a:ext cx="10972800" cy="4725865"/>
          </a:xfrm>
        </p:spPr>
        <p:txBody>
          <a:bodyPr>
            <a:normAutofit/>
          </a:bodyPr>
          <a:lstStyle/>
          <a:p>
            <a:pPr marL="319088" indent="-319088"/>
            <a:r>
              <a:rPr lang="en-US" sz="2000" b="1" dirty="0"/>
              <a:t>Step 1: </a:t>
            </a:r>
            <a:r>
              <a:rPr lang="en-US" sz="2000" dirty="0"/>
              <a:t>Report the event and get help with communication (Pager system/Reporting System/Call)</a:t>
            </a:r>
            <a:endParaRPr lang="en-US" sz="2000" b="1" dirty="0"/>
          </a:p>
          <a:p>
            <a:pPr marL="319088" indent="-319088"/>
            <a:r>
              <a:rPr lang="en-US" sz="2000" b="1" dirty="0"/>
              <a:t>Step 2: </a:t>
            </a:r>
            <a:r>
              <a:rPr lang="en-US" sz="2000" dirty="0"/>
              <a:t>Communicate with the patient/family about the event; be empathetic and use statements of regret (“I am so sorry this happened to you…”); discuss facts known at this time and do not speculate or blame others.</a:t>
            </a:r>
          </a:p>
          <a:p>
            <a:pPr marL="0" indent="0">
              <a:buNone/>
            </a:pPr>
            <a:r>
              <a:rPr lang="en-US" sz="2000" dirty="0"/>
              <a:t>	A note on Apology: </a:t>
            </a:r>
          </a:p>
          <a:p>
            <a:pPr lvl="1"/>
            <a:r>
              <a:rPr lang="en-US" sz="2000" dirty="0"/>
              <a:t>1. Statements of Regret – </a:t>
            </a:r>
            <a:r>
              <a:rPr lang="en-US" sz="2000" b="1" dirty="0"/>
              <a:t>Always!</a:t>
            </a:r>
          </a:p>
          <a:p>
            <a:pPr lvl="1"/>
            <a:r>
              <a:rPr lang="en-US" sz="2000" dirty="0"/>
              <a:t>2. Apology of Fault – </a:t>
            </a:r>
            <a:r>
              <a:rPr lang="en-US" sz="2000" b="1" dirty="0"/>
              <a:t>Once facts are known</a:t>
            </a:r>
            <a:r>
              <a:rPr lang="en-US" sz="2000" dirty="0"/>
              <a:t> (if applicable)</a:t>
            </a:r>
            <a:endParaRPr lang="en-US" sz="2000" b="1" dirty="0"/>
          </a:p>
          <a:p>
            <a:r>
              <a:rPr lang="en-US" sz="2000" b="1" dirty="0"/>
              <a:t>Step 3: </a:t>
            </a:r>
            <a:r>
              <a:rPr lang="en-US" sz="2000" dirty="0"/>
              <a:t>Document the communication with the patient/family in the record; facts, who was present, and results of conversation.</a:t>
            </a:r>
          </a:p>
          <a:p>
            <a:r>
              <a:rPr lang="en-US" sz="2000" b="1" dirty="0"/>
              <a:t>Step 4: </a:t>
            </a:r>
            <a:r>
              <a:rPr lang="en-US" sz="2000" dirty="0"/>
              <a:t>Check back in with the patient/family and discuss with them the findings and any systemic improvements to be made once all facts are known and root causes have been determined.</a:t>
            </a:r>
          </a:p>
          <a:p>
            <a:pPr lvl="1"/>
            <a:endParaRPr lang="en-US" sz="2000" b="1" dirty="0"/>
          </a:p>
        </p:txBody>
      </p:sp>
      <p:sp>
        <p:nvSpPr>
          <p:cNvPr id="4" name="Title 1">
            <a:extLst>
              <a:ext uri="{FF2B5EF4-FFF2-40B4-BE49-F238E27FC236}">
                <a16:creationId xmlns:a16="http://schemas.microsoft.com/office/drawing/2014/main" id="{68403AC9-3125-3BF3-7450-0D66F6564284}"/>
              </a:ext>
            </a:extLst>
          </p:cNvPr>
          <p:cNvSpPr txBox="1">
            <a:spLocks/>
          </p:cNvSpPr>
          <p:nvPr/>
        </p:nvSpPr>
        <p:spPr bwMode="auto">
          <a:xfrm>
            <a:off x="593112" y="193301"/>
            <a:ext cx="82296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0" rIns="91440" bIns="0" numCol="1" anchor="b" anchorCtr="0" compatLnSpc="1">
            <a:prstTxWarp prst="textNoShape">
              <a:avLst/>
            </a:prstTxWarp>
          </a:bodyPr>
          <a:lst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dirty="0"/>
              <a:t>Educating clinicians</a:t>
            </a:r>
          </a:p>
        </p:txBody>
      </p:sp>
    </p:spTree>
    <p:extLst>
      <p:ext uri="{BB962C8B-B14F-4D97-AF65-F5344CB8AC3E}">
        <p14:creationId xmlns:p14="http://schemas.microsoft.com/office/powerpoint/2010/main" val="613783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7D075CC-7A3E-C731-F674-B64954C370EA}"/>
              </a:ext>
            </a:extLst>
          </p:cNvPr>
          <p:cNvSpPr>
            <a:spLocks noGrp="1"/>
          </p:cNvSpPr>
          <p:nvPr>
            <p:ph type="ctrTitle"/>
          </p:nvPr>
        </p:nvSpPr>
        <p:spPr/>
        <p:txBody>
          <a:bodyPr/>
          <a:lstStyle/>
          <a:p>
            <a:r>
              <a:rPr lang="en-US" dirty="0"/>
              <a:t>Case samples</a:t>
            </a:r>
          </a:p>
        </p:txBody>
      </p:sp>
      <p:sp>
        <p:nvSpPr>
          <p:cNvPr id="6" name="Subtitle 5">
            <a:extLst>
              <a:ext uri="{FF2B5EF4-FFF2-40B4-BE49-F238E27FC236}">
                <a16:creationId xmlns:a16="http://schemas.microsoft.com/office/drawing/2014/main" id="{3A963795-454F-6500-939D-4FF030513A7E}"/>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1EFA5242-AFEC-ED5C-6B46-CAA31A938ADD}"/>
              </a:ext>
            </a:extLst>
          </p:cNvPr>
          <p:cNvSpPr>
            <a:spLocks noGrp="1"/>
          </p:cNvSpPr>
          <p:nvPr>
            <p:ph type="sldNum" sz="quarter" idx="10"/>
          </p:nvPr>
        </p:nvSpPr>
        <p:spPr/>
        <p:txBody>
          <a:bodyPr/>
          <a:lstStyle/>
          <a:p>
            <a:pPr>
              <a:defRPr/>
            </a:pPr>
            <a:fld id="{D3B99B09-02C4-4618-8BF1-F55510757804}" type="slidenum">
              <a:rPr lang="en-US" altLang="en-US" smtClean="0"/>
              <a:pPr>
                <a:defRPr/>
              </a:pPr>
              <a:t>35</a:t>
            </a:fld>
            <a:endParaRPr lang="en-US" altLang="en-US"/>
          </a:p>
        </p:txBody>
      </p:sp>
    </p:spTree>
    <p:extLst>
      <p:ext uri="{BB962C8B-B14F-4D97-AF65-F5344CB8AC3E}">
        <p14:creationId xmlns:p14="http://schemas.microsoft.com/office/powerpoint/2010/main" val="34624542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a:t>Adverse event</a:t>
            </a:r>
          </a:p>
          <a:p>
            <a:r>
              <a:rPr lang="en-US" altLang="en-US" sz="2000"/>
              <a:t>SAMPLE CASE</a:t>
            </a:r>
          </a:p>
        </p:txBody>
      </p:sp>
      <p:sp>
        <p:nvSpPr>
          <p:cNvPr id="3" name="Content Placeholder 2">
            <a:extLst>
              <a:ext uri="{FF2B5EF4-FFF2-40B4-BE49-F238E27FC236}">
                <a16:creationId xmlns:a16="http://schemas.microsoft.com/office/drawing/2014/main" id="{463D1ABE-75D3-C5E5-5E78-4731599D2154}"/>
              </a:ext>
            </a:extLst>
          </p:cNvPr>
          <p:cNvSpPr>
            <a:spLocks noGrp="1"/>
          </p:cNvSpPr>
          <p:nvPr>
            <p:ph idx="1"/>
          </p:nvPr>
        </p:nvSpPr>
        <p:spPr>
          <a:xfrm>
            <a:off x="593112" y="1538248"/>
            <a:ext cx="11170996" cy="4515727"/>
          </a:xfrm>
        </p:spPr>
        <p:txBody>
          <a:bodyPr/>
          <a:lstStyle/>
          <a:p>
            <a:r>
              <a:rPr lang="en-US" sz="2400"/>
              <a:t>Mr. </a:t>
            </a:r>
            <a:r>
              <a:rPr lang="en-US" sz="2400" err="1"/>
              <a:t>Negashe</a:t>
            </a:r>
            <a:r>
              <a:rPr lang="en-US" sz="2400"/>
              <a:t> calls the hospital patient relations office to voice a complaint that his doctor never provided information about blood work drawn during a clinic visit, and that in the meantime he had to be admitted to the hospital.</a:t>
            </a:r>
          </a:p>
          <a:p>
            <a:r>
              <a:rPr lang="en-US" sz="2400"/>
              <a:t>He went to the emergency room when he developed blurry vision and was admitted to the ICU where he learned that he had diabetes. He is worried that his vision problems are permanent. He is now insulin dependent and thinks that may not have been the case if detected earlier. He works as a driver and has been unable to work for several weeks. </a:t>
            </a:r>
          </a:p>
          <a:p>
            <a:r>
              <a:rPr lang="en-US" sz="2400"/>
              <a:t>He is calling to simply to voice his dissatisfaction and alert the hospital to the problem. He does not indicate an expectation. </a:t>
            </a:r>
          </a:p>
          <a:p>
            <a:endParaRPr lang="en-US" sz="2400"/>
          </a:p>
        </p:txBody>
      </p:sp>
    </p:spTree>
    <p:extLst>
      <p:ext uri="{BB962C8B-B14F-4D97-AF65-F5344CB8AC3E}">
        <p14:creationId xmlns:p14="http://schemas.microsoft.com/office/powerpoint/2010/main" val="2180754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a:t>Adverse event</a:t>
            </a:r>
          </a:p>
          <a:p>
            <a:r>
              <a:rPr lang="en-US" altLang="en-US" sz="2000"/>
              <a:t>SAMPLE CASE, CONTINUED</a:t>
            </a:r>
          </a:p>
        </p:txBody>
      </p:sp>
      <p:sp>
        <p:nvSpPr>
          <p:cNvPr id="3" name="Content Placeholder 2">
            <a:extLst>
              <a:ext uri="{FF2B5EF4-FFF2-40B4-BE49-F238E27FC236}">
                <a16:creationId xmlns:a16="http://schemas.microsoft.com/office/drawing/2014/main" id="{463D1ABE-75D3-C5E5-5E78-4731599D2154}"/>
              </a:ext>
            </a:extLst>
          </p:cNvPr>
          <p:cNvSpPr>
            <a:spLocks noGrp="1"/>
          </p:cNvSpPr>
          <p:nvPr>
            <p:ph idx="1"/>
          </p:nvPr>
        </p:nvSpPr>
        <p:spPr>
          <a:xfrm>
            <a:off x="593112" y="1538248"/>
            <a:ext cx="11170996" cy="4515727"/>
          </a:xfrm>
        </p:spPr>
        <p:txBody>
          <a:bodyPr/>
          <a:lstStyle/>
          <a:p>
            <a:r>
              <a:rPr lang="en-US" sz="2400"/>
              <a:t>Patient relations reviews the case and learns that the patient had an elevated HgbA1C several months earlier, and follow-up was encouraged.  </a:t>
            </a:r>
          </a:p>
          <a:p>
            <a:r>
              <a:rPr lang="en-US" sz="2400"/>
              <a:t>When he did return, he was seen by the physician, who drew a repeat test but did not follow-up with the patient. The patient called the clinic twice for results and these calls were forwarded to the physician, but no return call was made. The clinic did not have a “closed loop” system to identify whether calls had been returned. </a:t>
            </a:r>
          </a:p>
          <a:p>
            <a:r>
              <a:rPr lang="en-US" sz="2400"/>
              <a:t>The HgbA1c was markedly elevated on repeat test.</a:t>
            </a:r>
          </a:p>
          <a:p>
            <a:r>
              <a:rPr lang="en-US" sz="2400"/>
              <a:t>Peer review confirms that immediate follow-up was indicated in this situation, as the patient was at significant risk of becoming acutely ill.</a:t>
            </a:r>
          </a:p>
          <a:p>
            <a:endParaRPr lang="en-US" sz="2400"/>
          </a:p>
        </p:txBody>
      </p:sp>
    </p:spTree>
    <p:extLst>
      <p:ext uri="{BB962C8B-B14F-4D97-AF65-F5344CB8AC3E}">
        <p14:creationId xmlns:p14="http://schemas.microsoft.com/office/powerpoint/2010/main" val="2937478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22417" y="741173"/>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dirty="0"/>
              <a:t>Adverse event sample case</a:t>
            </a:r>
          </a:p>
          <a:p>
            <a:r>
              <a:rPr lang="en-US" altLang="en-US" sz="2000" dirty="0"/>
              <a:t>RESOLUTION</a:t>
            </a:r>
          </a:p>
        </p:txBody>
      </p:sp>
      <p:sp>
        <p:nvSpPr>
          <p:cNvPr id="3" name="Content Placeholder 2">
            <a:extLst>
              <a:ext uri="{FF2B5EF4-FFF2-40B4-BE49-F238E27FC236}">
                <a16:creationId xmlns:a16="http://schemas.microsoft.com/office/drawing/2014/main" id="{463D1ABE-75D3-C5E5-5E78-4731599D2154}"/>
              </a:ext>
            </a:extLst>
          </p:cNvPr>
          <p:cNvSpPr>
            <a:spLocks noGrp="1"/>
          </p:cNvSpPr>
          <p:nvPr>
            <p:ph idx="1"/>
          </p:nvPr>
        </p:nvSpPr>
        <p:spPr>
          <a:xfrm>
            <a:off x="593112" y="1538248"/>
            <a:ext cx="11170996" cy="4515727"/>
          </a:xfrm>
        </p:spPr>
        <p:txBody>
          <a:bodyPr/>
          <a:lstStyle/>
          <a:p>
            <a:r>
              <a:rPr lang="en-US" dirty="0"/>
              <a:t>Mr. N. received an explanation, an apology and compensation</a:t>
            </a:r>
          </a:p>
          <a:p>
            <a:pPr lvl="1"/>
            <a:r>
              <a:rPr lang="en-US" dirty="0"/>
              <a:t>Compensation based on expenses encountered, lost work, pain and suffering</a:t>
            </a:r>
          </a:p>
          <a:p>
            <a:r>
              <a:rPr lang="en-US" dirty="0"/>
              <a:t>Payment was determined and made by hospital’s insurer on behalf of the hospital and physician</a:t>
            </a:r>
          </a:p>
          <a:p>
            <a:r>
              <a:rPr lang="en-US" dirty="0"/>
              <a:t>With physician’s endorsement, responsibility was apportioned 50/50</a:t>
            </a:r>
          </a:p>
          <a:p>
            <a:r>
              <a:rPr lang="en-US" dirty="0"/>
              <a:t>Case was shared in multiple institutional forums to prevent recurrence</a:t>
            </a:r>
          </a:p>
          <a:p>
            <a:endParaRPr lang="en-US" sz="2400" dirty="0"/>
          </a:p>
        </p:txBody>
      </p:sp>
    </p:spTree>
    <p:extLst>
      <p:ext uri="{BB962C8B-B14F-4D97-AF65-F5344CB8AC3E}">
        <p14:creationId xmlns:p14="http://schemas.microsoft.com/office/powerpoint/2010/main" val="8962195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22417" y="751112"/>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dirty="0"/>
              <a:t>Adverse event</a:t>
            </a:r>
          </a:p>
          <a:p>
            <a:r>
              <a:rPr lang="en-US" altLang="en-US" sz="2000" dirty="0"/>
              <a:t>SAMPLE CASE</a:t>
            </a:r>
          </a:p>
        </p:txBody>
      </p:sp>
      <p:sp>
        <p:nvSpPr>
          <p:cNvPr id="3" name="Content Placeholder 2">
            <a:extLst>
              <a:ext uri="{FF2B5EF4-FFF2-40B4-BE49-F238E27FC236}">
                <a16:creationId xmlns:a16="http://schemas.microsoft.com/office/drawing/2014/main" id="{463D1ABE-75D3-C5E5-5E78-4731599D2154}"/>
              </a:ext>
            </a:extLst>
          </p:cNvPr>
          <p:cNvSpPr>
            <a:spLocks noGrp="1"/>
          </p:cNvSpPr>
          <p:nvPr>
            <p:ph idx="1"/>
          </p:nvPr>
        </p:nvSpPr>
        <p:spPr>
          <a:xfrm>
            <a:off x="593112" y="1538248"/>
            <a:ext cx="11170996" cy="4515727"/>
          </a:xfrm>
        </p:spPr>
        <p:txBody>
          <a:bodyPr/>
          <a:lstStyle/>
          <a:p>
            <a:r>
              <a:rPr lang="en-US" sz="2400"/>
              <a:t>Mrs. Alcott called her PCP’s office in September about a CT scan she had in March prior to undergoing an emergent cholecystectomy.  She said she heard from a specialist that there were some “worrisome findings” on it that should have been followed up on. </a:t>
            </a:r>
          </a:p>
          <a:p>
            <a:r>
              <a:rPr lang="en-US" sz="2400"/>
              <a:t>The nurse at the PCP’s office read her the report, which noted that a pelvic ultrasound was recommended for further evaluation of an adnexal enlargement. Mrs. Alcott was extremely upset because she had just been diagnosed with ovarian cancer, and asked that a surgeon call her back to explain to her why this was never followed up on.</a:t>
            </a:r>
          </a:p>
          <a:p>
            <a:r>
              <a:rPr lang="en-US" sz="2400"/>
              <a:t>An attending surgeon who was involved in her follow up care from the hospital attempted to contact the patient, but the call was not returned. </a:t>
            </a:r>
          </a:p>
          <a:p>
            <a:r>
              <a:rPr lang="en-US" sz="2400"/>
              <a:t>A pre-litigation notice was filed on behalf of the patient by her attorney shortly after.</a:t>
            </a:r>
          </a:p>
        </p:txBody>
      </p:sp>
    </p:spTree>
    <p:extLst>
      <p:ext uri="{BB962C8B-B14F-4D97-AF65-F5344CB8AC3E}">
        <p14:creationId xmlns:p14="http://schemas.microsoft.com/office/powerpoint/2010/main" val="234776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Content Placeholder 2"/>
          <p:cNvSpPr>
            <a:spLocks noGrp="1"/>
          </p:cNvSpPr>
          <p:nvPr>
            <p:ph idx="1"/>
          </p:nvPr>
        </p:nvSpPr>
        <p:spPr>
          <a:xfrm>
            <a:off x="685800" y="1984513"/>
            <a:ext cx="10232679" cy="4559930"/>
          </a:xfrm>
        </p:spPr>
        <p:txBody>
          <a:bodyPr/>
          <a:lstStyle/>
          <a:p>
            <a:pPr marL="0" indent="0">
              <a:buNone/>
            </a:pPr>
            <a:r>
              <a:rPr lang="en-US" sz="2800" b="1" i="1"/>
              <a:t>“An injury that was caused by medical management rather than the patient’s underlying condition.”</a:t>
            </a:r>
          </a:p>
          <a:p>
            <a:pPr marL="0" indent="0">
              <a:buNone/>
            </a:pPr>
            <a:endParaRPr lang="en-US" sz="2800" b="1">
              <a:solidFill>
                <a:srgbClr val="00B050"/>
              </a:solidFill>
            </a:endParaRPr>
          </a:p>
          <a:p>
            <a:r>
              <a:rPr lang="en-US" sz="2800"/>
              <a:t>Adverse events </a:t>
            </a:r>
            <a:r>
              <a:rPr lang="en-US" sz="2800" i="1"/>
              <a:t>can</a:t>
            </a:r>
            <a:r>
              <a:rPr lang="en-US" sz="2800"/>
              <a:t> result from errors, but not necessarily </a:t>
            </a:r>
            <a:br>
              <a:rPr lang="en-US" sz="2800"/>
            </a:br>
            <a:r>
              <a:rPr lang="en-US" sz="2800"/>
              <a:t>(i.e., a bad outcome from a procedure, adverse patient reaction to medication)</a:t>
            </a:r>
          </a:p>
          <a:p>
            <a:pPr marL="0" indent="0">
              <a:buNone/>
            </a:pPr>
            <a:endParaRPr lang="en-US" altLang="en-US" sz="2800">
              <a:solidFill>
                <a:schemeClr val="tx2"/>
              </a:solidFill>
            </a:endParaRPr>
          </a:p>
          <a:p>
            <a:pPr marL="0" indent="0">
              <a:buNone/>
            </a:pPr>
            <a:endParaRPr lang="en-US" altLang="en-US" sz="2800">
              <a:solidFill>
                <a:schemeClr val="tx2"/>
              </a:solidFill>
            </a:endParaRPr>
          </a:p>
          <a:p>
            <a:pPr marL="0" indent="0">
              <a:buNone/>
            </a:pPr>
            <a:endParaRPr lang="en-US" altLang="en-US" sz="2800">
              <a:solidFill>
                <a:schemeClr val="tx2"/>
              </a:solidFill>
            </a:endParaRPr>
          </a:p>
          <a:p>
            <a:pPr marL="0" indent="0">
              <a:buNone/>
            </a:pPr>
            <a:endParaRPr lang="en-US" altLang="en-US" sz="2800">
              <a:solidFill>
                <a:schemeClr val="tx2"/>
              </a:solidFill>
            </a:endParaRPr>
          </a:p>
          <a:p>
            <a:pPr marL="0" indent="0">
              <a:buNone/>
            </a:pPr>
            <a:endParaRPr lang="en-US" altLang="en-US" sz="2800">
              <a:solidFill>
                <a:schemeClr val="tx2"/>
              </a:solidFill>
            </a:endParaRPr>
          </a:p>
          <a:p>
            <a:pPr marL="0" indent="0">
              <a:buNone/>
            </a:pPr>
            <a:endParaRPr lang="en-US" altLang="en-US" sz="2800">
              <a:solidFill>
                <a:schemeClr val="tx2"/>
              </a:solidFill>
            </a:endParaRPr>
          </a:p>
        </p:txBody>
      </p:sp>
      <p:sp>
        <p:nvSpPr>
          <p:cNvPr id="5" name="Title 1"/>
          <p:cNvSpPr txBox="1">
            <a:spLocks/>
          </p:cNvSpPr>
          <p:nvPr/>
        </p:nvSpPr>
        <p:spPr bwMode="auto">
          <a:xfrm>
            <a:off x="604999" y="733694"/>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a:t>Adverse event</a:t>
            </a:r>
          </a:p>
          <a:p>
            <a:r>
              <a:rPr lang="en-US" altLang="en-US" sz="2000"/>
              <a:t>DEFINITION</a:t>
            </a:r>
          </a:p>
        </p:txBody>
      </p:sp>
    </p:spTree>
    <p:extLst>
      <p:ext uri="{BB962C8B-B14F-4D97-AF65-F5344CB8AC3E}">
        <p14:creationId xmlns:p14="http://schemas.microsoft.com/office/powerpoint/2010/main" val="2170231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622417" y="751112"/>
            <a:ext cx="8593584" cy="745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49" tIns="0" rIns="91349" bIns="0" numCol="1" anchor="b" anchorCtr="0" compatLnSpc="1">
            <a:prstTxWarp prst="textNoShape">
              <a:avLst/>
            </a:prstTxWarp>
          </a:bodyPr>
          <a:lstStyle>
            <a:lvl1pPr algn="l" defTabSz="456745"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6745"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6745"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3488"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0229"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6974" algn="l" defTabSz="456745"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ltLang="en-US" dirty="0"/>
              <a:t>Adverse event</a:t>
            </a:r>
          </a:p>
          <a:p>
            <a:r>
              <a:rPr lang="en-US" altLang="en-US" sz="2000" dirty="0"/>
              <a:t>SAMPLE CASE, CONTINUED</a:t>
            </a:r>
          </a:p>
        </p:txBody>
      </p:sp>
      <p:sp>
        <p:nvSpPr>
          <p:cNvPr id="3" name="Content Placeholder 2">
            <a:extLst>
              <a:ext uri="{FF2B5EF4-FFF2-40B4-BE49-F238E27FC236}">
                <a16:creationId xmlns:a16="http://schemas.microsoft.com/office/drawing/2014/main" id="{463D1ABE-75D3-C5E5-5E78-4731599D2154}"/>
              </a:ext>
            </a:extLst>
          </p:cNvPr>
          <p:cNvSpPr>
            <a:spLocks noGrp="1"/>
          </p:cNvSpPr>
          <p:nvPr>
            <p:ph idx="1"/>
          </p:nvPr>
        </p:nvSpPr>
        <p:spPr>
          <a:xfrm>
            <a:off x="593112" y="1538248"/>
            <a:ext cx="11170996" cy="4515727"/>
          </a:xfrm>
        </p:spPr>
        <p:txBody>
          <a:bodyPr/>
          <a:lstStyle/>
          <a:p>
            <a:r>
              <a:rPr lang="en-US" sz="2400" dirty="0"/>
              <a:t>The hospital’s quality staff arranged a meeting between Mrs. Alcott and her attorney, the Surgery QI Director, and an attorney from the Insurer to discuss what happened, apologize for the error that was made, explain how it will be prevented in the future, and to work with the patient compensate the patient for the potential loss she experienced in this delay of diagnosis. </a:t>
            </a:r>
          </a:p>
          <a:p>
            <a:r>
              <a:rPr lang="en-US" sz="2400" dirty="0"/>
              <a:t>The patient and the providers involved in the meeting felt that this meeting to explain, apologize, and discuss the corrective actions was extremely helpful in the healing process for everyone.</a:t>
            </a:r>
          </a:p>
          <a:p>
            <a:r>
              <a:rPr lang="en-US" sz="2400" dirty="0"/>
              <a:t>4 months later, the parties had reached an agreement and the case was resolved.</a:t>
            </a:r>
          </a:p>
          <a:p>
            <a:endParaRPr lang="en-US" sz="2400" dirty="0"/>
          </a:p>
        </p:txBody>
      </p:sp>
    </p:spTree>
    <p:extLst>
      <p:ext uri="{BB962C8B-B14F-4D97-AF65-F5344CB8AC3E}">
        <p14:creationId xmlns:p14="http://schemas.microsoft.com/office/powerpoint/2010/main" val="7060932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Publications</a:t>
            </a:r>
          </a:p>
        </p:txBody>
      </p:sp>
      <p:sp>
        <p:nvSpPr>
          <p:cNvPr id="3" name="Content Placeholder 2"/>
          <p:cNvSpPr>
            <a:spLocks noGrp="1"/>
          </p:cNvSpPr>
          <p:nvPr>
            <p:ph idx="1"/>
          </p:nvPr>
        </p:nvSpPr>
        <p:spPr/>
        <p:txBody>
          <a:bodyPr>
            <a:normAutofit/>
          </a:bodyPr>
          <a:lstStyle/>
          <a:p>
            <a:pPr indent="-282575">
              <a:spcAft>
                <a:spcPts val="2400"/>
              </a:spcAft>
            </a:pPr>
            <a:r>
              <a:rPr lang="en-US" sz="1500" dirty="0"/>
              <a:t>Data addressing success factors for </a:t>
            </a:r>
            <a:r>
              <a:rPr lang="en-US" sz="1500" dirty="0" err="1"/>
              <a:t>CARe</a:t>
            </a:r>
            <a:r>
              <a:rPr lang="en-US" sz="1500" dirty="0"/>
              <a:t> Programs, published January 2020:</a:t>
            </a:r>
            <a:br>
              <a:rPr lang="en-US" sz="1500" dirty="0"/>
            </a:br>
            <a:r>
              <a:rPr lang="en-US" sz="1500" dirty="0">
                <a:hlinkClick r:id="rId3"/>
              </a:rPr>
              <a:t>https://qualitysafety.bmj.com/content/early/2020/01/20/bmjqs-2019-010296.long</a:t>
            </a:r>
            <a:endParaRPr lang="en-US" sz="1500" dirty="0"/>
          </a:p>
          <a:p>
            <a:pPr indent="-282575">
              <a:spcAft>
                <a:spcPts val="2400"/>
              </a:spcAft>
            </a:pPr>
            <a:r>
              <a:rPr lang="en-US" sz="1500" dirty="0"/>
              <a:t>Data addressing costs, claim numbers, and time to resolution, published November 2018:</a:t>
            </a:r>
            <a:br>
              <a:rPr lang="en-US" sz="1500" dirty="0"/>
            </a:br>
            <a:r>
              <a:rPr lang="en-US" sz="1500" dirty="0">
                <a:hlinkClick r:id="rId4"/>
              </a:rPr>
              <a:t>https://www.healthaffairs.org/doi/full/10.1377/hlthaff.2018.0720?url_ver=Z39.88-2003&amp;rfr_id=ori%3Arid%3Acrossr ef.org&amp;rfr_dat=cr_pub%3Dpubmed</a:t>
            </a:r>
            <a:r>
              <a:rPr lang="en-US" sz="1500" dirty="0"/>
              <a:t> </a:t>
            </a:r>
          </a:p>
          <a:p>
            <a:pPr indent="-282575">
              <a:spcAft>
                <a:spcPts val="2400"/>
              </a:spcAft>
            </a:pPr>
            <a:r>
              <a:rPr lang="en-US" sz="1500" dirty="0"/>
              <a:t>Data addressing claims numbers, provider satisfaction, and adherence published in Health Affairs in 2017:</a:t>
            </a:r>
            <a:br>
              <a:rPr lang="en-US" sz="1500" dirty="0"/>
            </a:br>
            <a:r>
              <a:rPr lang="en-US" sz="1500" dirty="0">
                <a:hlinkClick r:id="rId5"/>
              </a:rPr>
              <a:t>http://www.healthaffairs.org/doi/10.1377/hlthaff.2017.0320</a:t>
            </a:r>
            <a:endParaRPr lang="en-US" sz="1500" dirty="0"/>
          </a:p>
          <a:p>
            <a:pPr indent="-282575">
              <a:spcAft>
                <a:spcPts val="2400"/>
              </a:spcAft>
            </a:pPr>
            <a:r>
              <a:rPr lang="en-US" sz="1500" dirty="0"/>
              <a:t>Data regarding patients and medical error in Massachusetts, including patient responses with early communication, and without:</a:t>
            </a:r>
            <a:br>
              <a:rPr lang="en-US" sz="1500" dirty="0"/>
            </a:br>
            <a:r>
              <a:rPr lang="en-US" sz="1500" dirty="0">
                <a:hlinkClick r:id="rId6"/>
              </a:rPr>
              <a:t>https://www.betsylehmancenterma.gov/research/costofme</a:t>
            </a:r>
            <a:r>
              <a:rPr lang="en-US" sz="1500" dirty="0"/>
              <a:t> </a:t>
            </a:r>
          </a:p>
          <a:p>
            <a:pPr indent="-282575"/>
            <a:endParaRPr lang="en-US" sz="1500" dirty="0"/>
          </a:p>
        </p:txBody>
      </p:sp>
    </p:spTree>
    <p:extLst>
      <p:ext uri="{BB962C8B-B14F-4D97-AF65-F5344CB8AC3E}">
        <p14:creationId xmlns:p14="http://schemas.microsoft.com/office/powerpoint/2010/main" val="1157735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F3097-406F-432D-9837-091A0212A1D5}"/>
              </a:ext>
            </a:extLst>
          </p:cNvPr>
          <p:cNvSpPr>
            <a:spLocks noGrp="1"/>
          </p:cNvSpPr>
          <p:nvPr>
            <p:ph type="title"/>
          </p:nvPr>
        </p:nvSpPr>
        <p:spPr>
          <a:xfrm>
            <a:off x="617621" y="195347"/>
            <a:ext cx="9137651" cy="993775"/>
          </a:xfrm>
        </p:spPr>
        <p:txBody>
          <a:bodyPr/>
          <a:lstStyle/>
          <a:p>
            <a:r>
              <a:rPr lang="en-US"/>
              <a:t>Thank you!</a:t>
            </a:r>
          </a:p>
        </p:txBody>
      </p:sp>
      <p:sp>
        <p:nvSpPr>
          <p:cNvPr id="3" name="Content Placeholder 2">
            <a:extLst>
              <a:ext uri="{FF2B5EF4-FFF2-40B4-BE49-F238E27FC236}">
                <a16:creationId xmlns:a16="http://schemas.microsoft.com/office/drawing/2014/main" id="{5B1BF949-8124-46BE-BFC2-EE0E4E905DEF}"/>
              </a:ext>
            </a:extLst>
          </p:cNvPr>
          <p:cNvSpPr>
            <a:spLocks noGrp="1"/>
          </p:cNvSpPr>
          <p:nvPr>
            <p:ph idx="1"/>
          </p:nvPr>
        </p:nvSpPr>
        <p:spPr>
          <a:xfrm>
            <a:off x="609600" y="1999129"/>
            <a:ext cx="10972800" cy="4271414"/>
          </a:xfrm>
        </p:spPr>
        <p:txBody>
          <a:bodyPr/>
          <a:lstStyle/>
          <a:p>
            <a:pPr marL="0" indent="0">
              <a:buNone/>
            </a:pPr>
            <a:r>
              <a:rPr lang="en-US"/>
              <a:t>Contact Information:</a:t>
            </a:r>
          </a:p>
          <a:p>
            <a:pPr marL="0" indent="0">
              <a:spcBef>
                <a:spcPts val="0"/>
              </a:spcBef>
              <a:buNone/>
            </a:pPr>
            <a:r>
              <a:rPr lang="en-US"/>
              <a:t>Melinda Van </a:t>
            </a:r>
            <a:r>
              <a:rPr lang="en-US" err="1"/>
              <a:t>Niel</a:t>
            </a:r>
            <a:endParaRPr lang="en-US"/>
          </a:p>
          <a:p>
            <a:pPr marL="0" indent="0">
              <a:spcBef>
                <a:spcPts val="0"/>
              </a:spcBef>
              <a:buNone/>
            </a:pPr>
            <a:r>
              <a:rPr lang="en-US" err="1"/>
              <a:t>Melinda.VanNiel@betsylehmancenterma.gov</a:t>
            </a:r>
            <a:endParaRPr lang="en-US"/>
          </a:p>
          <a:p>
            <a:pPr marL="0" indent="0">
              <a:buNone/>
            </a:pPr>
            <a:endParaRPr lang="en-US"/>
          </a:p>
        </p:txBody>
      </p:sp>
      <p:sp>
        <p:nvSpPr>
          <p:cNvPr id="4" name="Slide Number Placeholder 3">
            <a:extLst>
              <a:ext uri="{FF2B5EF4-FFF2-40B4-BE49-F238E27FC236}">
                <a16:creationId xmlns:a16="http://schemas.microsoft.com/office/drawing/2014/main" id="{C42B524C-9714-401E-947F-5FF9B7FCE8F1}"/>
              </a:ext>
            </a:extLst>
          </p:cNvPr>
          <p:cNvSpPr>
            <a:spLocks noGrp="1"/>
          </p:cNvSpPr>
          <p:nvPr>
            <p:ph type="sldNum" sz="quarter" idx="10"/>
          </p:nvPr>
        </p:nvSpPr>
        <p:spPr/>
        <p:txBody>
          <a:bodyPr/>
          <a:lstStyle/>
          <a:p>
            <a:pPr>
              <a:defRPr/>
            </a:pPr>
            <a:fld id="{D3B99B09-02C4-4618-8BF1-F55510757804}" type="slidenum">
              <a:rPr lang="en-US" altLang="en-US" smtClean="0"/>
              <a:pPr>
                <a:defRPr/>
              </a:pPr>
              <a:t>42</a:t>
            </a:fld>
            <a:endParaRPr lang="en-US" altLang="en-US"/>
          </a:p>
        </p:txBody>
      </p:sp>
    </p:spTree>
    <p:extLst>
      <p:ext uri="{BB962C8B-B14F-4D97-AF65-F5344CB8AC3E}">
        <p14:creationId xmlns:p14="http://schemas.microsoft.com/office/powerpoint/2010/main" val="3516451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587996" y="561891"/>
            <a:ext cx="8928887" cy="993775"/>
          </a:xfrm>
          <a:prstGeom prst="rect">
            <a:avLst/>
          </a:prstGeom>
        </p:spPr>
        <p:txBody>
          <a:bodyPr/>
          <a:lst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t>Why do patients sue?</a:t>
            </a:r>
          </a:p>
        </p:txBody>
      </p:sp>
      <p:sp>
        <p:nvSpPr>
          <p:cNvPr id="9" name="Content Placeholder 2">
            <a:extLst>
              <a:ext uri="{FF2B5EF4-FFF2-40B4-BE49-F238E27FC236}">
                <a16:creationId xmlns:a16="http://schemas.microsoft.com/office/drawing/2014/main" id="{83A13A56-3E08-43F5-A0E4-5322D89F0235}"/>
              </a:ext>
            </a:extLst>
          </p:cNvPr>
          <p:cNvSpPr txBox="1">
            <a:spLocks/>
          </p:cNvSpPr>
          <p:nvPr/>
        </p:nvSpPr>
        <p:spPr>
          <a:xfrm>
            <a:off x="593112" y="1538248"/>
            <a:ext cx="10717618" cy="4515727"/>
          </a:xfrm>
          <a:prstGeom prst="rect">
            <a:avLst/>
          </a:prstGeom>
        </p:spPr>
        <p:txBody>
          <a:bodyPr/>
          <a:lstStyle>
            <a:lvl1pPr marL="342900" indent="-342900" algn="l" defTabSz="457200" rtl="0" eaLnBrk="1" fontAlgn="base" hangingPunct="1">
              <a:spcBef>
                <a:spcPct val="20000"/>
              </a:spcBef>
              <a:spcAft>
                <a:spcPct val="0"/>
              </a:spcAft>
              <a:buFont typeface="Arial" pitchFamily="34" charset="0"/>
              <a:buChar char="•"/>
              <a:defRPr sz="3200" kern="1200">
                <a:solidFill>
                  <a:srgbClr val="535353"/>
                </a:solidFill>
                <a:latin typeface="+mn-lt"/>
                <a:ea typeface="MS PGothic" pitchFamily="34" charset="-128"/>
                <a:cs typeface="ＭＳ Ｐゴシック" charset="0"/>
              </a:defRPr>
            </a:lvl1pPr>
            <a:lvl2pPr marL="685800" indent="-374650" algn="l" defTabSz="457200" rtl="0" eaLnBrk="1" fontAlgn="base" hangingPunct="1">
              <a:spcBef>
                <a:spcPts val="800"/>
              </a:spcBef>
              <a:spcAft>
                <a:spcPct val="0"/>
              </a:spcAft>
              <a:buFont typeface="Arial" pitchFamily="34" charset="0"/>
              <a:buChar char="–"/>
              <a:defRPr sz="2800" kern="1200">
                <a:solidFill>
                  <a:srgbClr val="535353"/>
                </a:solidFill>
                <a:latin typeface="+mn-lt"/>
                <a:ea typeface="MS PGothic" pitchFamily="34" charset="-128"/>
                <a:cs typeface="+mn-cs"/>
              </a:defRPr>
            </a:lvl2pPr>
            <a:lvl3pPr marL="914400" indent="-228600" algn="l" defTabSz="457200" rtl="0" eaLnBrk="1" fontAlgn="base" hangingPunct="1">
              <a:spcBef>
                <a:spcPts val="800"/>
              </a:spcBef>
              <a:spcAft>
                <a:spcPct val="0"/>
              </a:spcAft>
              <a:buFont typeface="Wingdings" pitchFamily="2" charset="2"/>
              <a:buChar char="§"/>
              <a:defRPr sz="2400" kern="1200">
                <a:solidFill>
                  <a:srgbClr val="535353"/>
                </a:solidFill>
                <a:latin typeface="+mn-lt"/>
                <a:ea typeface="MS PGothic" pitchFamily="34" charset="-128"/>
                <a:cs typeface="+mn-cs"/>
              </a:defRPr>
            </a:lvl3pPr>
            <a:lvl4pPr marL="1143000" indent="-228600" algn="l" defTabSz="457200" rtl="0" eaLnBrk="1" fontAlgn="base" hangingPunct="1">
              <a:spcBef>
                <a:spcPts val="800"/>
              </a:spcBef>
              <a:spcAft>
                <a:spcPct val="0"/>
              </a:spcAft>
              <a:buFont typeface="Arial" pitchFamily="34" charset="0"/>
              <a:buChar char="–"/>
              <a:defRPr sz="2000" kern="1200">
                <a:solidFill>
                  <a:srgbClr val="535353"/>
                </a:solidFill>
                <a:latin typeface="+mn-lt"/>
                <a:ea typeface="MS PGothic" pitchFamily="34" charset="-128"/>
                <a:cs typeface="+mn-cs"/>
              </a:defRPr>
            </a:lvl4pPr>
            <a:lvl5pPr marL="1371600" indent="-228600" algn="l" defTabSz="457200" rtl="0" eaLnBrk="1" fontAlgn="base" hangingPunct="1">
              <a:spcBef>
                <a:spcPts val="800"/>
              </a:spcBef>
              <a:spcAft>
                <a:spcPct val="0"/>
              </a:spcAft>
              <a:buFont typeface="Arial" pitchFamily="34" charset="0"/>
              <a:buChar char="•"/>
              <a:defRPr sz="2000" kern="1200">
                <a:solidFill>
                  <a:srgbClr val="535353"/>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ct val="100000"/>
              </a:spcAft>
            </a:pPr>
            <a:r>
              <a:rPr lang="en-US" sz="2800" dirty="0">
                <a:ea typeface="ＭＳ Ｐゴシック" pitchFamily="-1" charset="-128"/>
                <a:cs typeface="ＭＳ Ｐゴシック" pitchFamily="-1" charset="-128"/>
              </a:rPr>
              <a:t>“Studies show that the most important factor in people’s decisions to file lawsuits is not negligence, but </a:t>
            </a:r>
            <a:r>
              <a:rPr lang="en-US" sz="2800" b="1" dirty="0">
                <a:ea typeface="ＭＳ Ｐゴシック" pitchFamily="-1" charset="-128"/>
                <a:cs typeface="ＭＳ Ｐゴシック" pitchFamily="-1" charset="-128"/>
              </a:rPr>
              <a:t>ineffective communication </a:t>
            </a:r>
            <a:r>
              <a:rPr lang="en-US" sz="2800" dirty="0">
                <a:ea typeface="ＭＳ Ｐゴシック" pitchFamily="-1" charset="-128"/>
                <a:cs typeface="ＭＳ Ｐゴシック" pitchFamily="-1" charset="-128"/>
              </a:rPr>
              <a:t>between patients and providers.”</a:t>
            </a:r>
          </a:p>
          <a:p>
            <a:pPr>
              <a:spcAft>
                <a:spcPct val="100000"/>
              </a:spcAft>
            </a:pPr>
            <a:r>
              <a:rPr lang="en-US" sz="2800" dirty="0">
                <a:ea typeface="ＭＳ Ｐゴシック" pitchFamily="-1" charset="-128"/>
                <a:cs typeface="ＭＳ Ｐゴシック" pitchFamily="-1" charset="-128"/>
              </a:rPr>
              <a:t>“Malpractice suits often result when an unexpected adverse outcome is met with a </a:t>
            </a:r>
            <a:r>
              <a:rPr lang="en-US" sz="2800" b="1" dirty="0">
                <a:ea typeface="ＭＳ Ｐゴシック" pitchFamily="-1" charset="-128"/>
                <a:cs typeface="ＭＳ Ｐゴシック" pitchFamily="-1" charset="-128"/>
              </a:rPr>
              <a:t>lack of empathy</a:t>
            </a:r>
            <a:r>
              <a:rPr lang="en-US" sz="2800" dirty="0">
                <a:ea typeface="ＭＳ Ｐゴシック" pitchFamily="-1" charset="-128"/>
                <a:cs typeface="ＭＳ Ｐゴシック" pitchFamily="-1" charset="-128"/>
              </a:rPr>
              <a:t> from physicians and a </a:t>
            </a:r>
            <a:r>
              <a:rPr lang="en-US" sz="2800" b="1" dirty="0">
                <a:ea typeface="ＭＳ Ｐゴシック" pitchFamily="-1" charset="-128"/>
                <a:cs typeface="ＭＳ Ｐゴシック" pitchFamily="-1" charset="-128"/>
              </a:rPr>
              <a:t>perceived or actual withholding of essential information</a:t>
            </a:r>
            <a:r>
              <a:rPr lang="en-US" sz="2800" dirty="0">
                <a:ea typeface="ＭＳ Ｐゴシック" pitchFamily="-1" charset="-128"/>
                <a:cs typeface="ＭＳ Ｐゴシック" pitchFamily="-1" charset="-128"/>
              </a:rPr>
              <a:t>.” </a:t>
            </a:r>
          </a:p>
          <a:p>
            <a:pPr marL="0" indent="0" algn="r">
              <a:spcBef>
                <a:spcPts val="0"/>
              </a:spcBef>
              <a:buNone/>
            </a:pPr>
            <a:r>
              <a:rPr lang="en-US" sz="2000" dirty="0">
                <a:solidFill>
                  <a:schemeClr val="accent1"/>
                </a:solidFill>
              </a:rPr>
              <a:t>Clinton &amp; Obama, NEJM 2006</a:t>
            </a:r>
          </a:p>
          <a:p>
            <a:pPr marL="0" indent="0" algn="r">
              <a:spcBef>
                <a:spcPts val="0"/>
              </a:spcBef>
              <a:buNone/>
            </a:pPr>
            <a:r>
              <a:rPr lang="en-US" sz="2000" dirty="0">
                <a:solidFill>
                  <a:schemeClr val="accent1"/>
                </a:solidFill>
              </a:rPr>
              <a:t>Vincent C, Lancet 1993</a:t>
            </a:r>
          </a:p>
          <a:p>
            <a:endParaRPr lang="en-US" dirty="0"/>
          </a:p>
        </p:txBody>
      </p:sp>
    </p:spTree>
    <p:extLst>
      <p:ext uri="{BB962C8B-B14F-4D97-AF65-F5344CB8AC3E}">
        <p14:creationId xmlns:p14="http://schemas.microsoft.com/office/powerpoint/2010/main" val="3012415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12" y="193301"/>
            <a:ext cx="8229600" cy="993775"/>
          </a:xfrm>
        </p:spPr>
        <p:txBody>
          <a:bodyPr/>
          <a:lstStyle/>
          <a:p>
            <a:r>
              <a:rPr lang="en-US"/>
              <a:t>Traditional approaches to mistakes</a:t>
            </a:r>
          </a:p>
        </p:txBody>
      </p:sp>
      <p:sp>
        <p:nvSpPr>
          <p:cNvPr id="3" name="Content Placeholder 2"/>
          <p:cNvSpPr>
            <a:spLocks noGrp="1"/>
          </p:cNvSpPr>
          <p:nvPr>
            <p:ph idx="1"/>
          </p:nvPr>
        </p:nvSpPr>
        <p:spPr>
          <a:xfrm>
            <a:off x="593112" y="1538248"/>
            <a:ext cx="10335726" cy="4515727"/>
          </a:xfrm>
        </p:spPr>
        <p:txBody>
          <a:bodyPr/>
          <a:lstStyle/>
          <a:p>
            <a:r>
              <a:rPr lang="en-US"/>
              <a:t>Pretend they never happened, don’t talk about them.</a:t>
            </a:r>
          </a:p>
          <a:p>
            <a:r>
              <a:rPr lang="en-US"/>
              <a:t>“Deny and Defend,” anything that is already known, and hope patients never show up in court</a:t>
            </a:r>
          </a:p>
          <a:p>
            <a:endParaRPr lang="en-US"/>
          </a:p>
        </p:txBody>
      </p:sp>
      <p:sp>
        <p:nvSpPr>
          <p:cNvPr id="4" name="Slide Number Placeholder 3"/>
          <p:cNvSpPr>
            <a:spLocks noGrp="1"/>
          </p:cNvSpPr>
          <p:nvPr>
            <p:ph type="sldNum" sz="quarter" idx="10"/>
          </p:nvPr>
        </p:nvSpPr>
        <p:spPr/>
        <p:txBody>
          <a:bodyPr/>
          <a:lstStyle/>
          <a:p>
            <a:pPr>
              <a:defRPr/>
            </a:pPr>
            <a:fld id="{54D0D594-6361-41CB-AC52-E35715BE46CF}" type="slidenum">
              <a:rPr lang="en-US" altLang="en-US" smtClean="0"/>
              <a:pPr>
                <a:defRPr/>
              </a:pPr>
              <a:t>6</a:t>
            </a:fld>
            <a:endParaRPr lang="en-US" altLang="en-US"/>
          </a:p>
        </p:txBody>
      </p:sp>
    </p:spTree>
    <p:extLst>
      <p:ext uri="{BB962C8B-B14F-4D97-AF65-F5344CB8AC3E}">
        <p14:creationId xmlns:p14="http://schemas.microsoft.com/office/powerpoint/2010/main" val="1606598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12" y="193301"/>
            <a:ext cx="8229600" cy="993775"/>
          </a:xfrm>
        </p:spPr>
        <p:txBody>
          <a:bodyPr/>
          <a:lstStyle/>
          <a:p>
            <a:r>
              <a:rPr lang="en-US"/>
              <a:t>What is wrong with the status quo?</a:t>
            </a:r>
          </a:p>
        </p:txBody>
      </p:sp>
      <p:sp>
        <p:nvSpPr>
          <p:cNvPr id="4" name="Slide Number Placeholder 3"/>
          <p:cNvSpPr>
            <a:spLocks noGrp="1"/>
          </p:cNvSpPr>
          <p:nvPr>
            <p:ph type="sldNum" sz="quarter" idx="10"/>
          </p:nvPr>
        </p:nvSpPr>
        <p:spPr/>
        <p:txBody>
          <a:bodyPr/>
          <a:lstStyle/>
          <a:p>
            <a:pPr>
              <a:defRPr/>
            </a:pPr>
            <a:fld id="{54D0D594-6361-41CB-AC52-E35715BE46CF}" type="slidenum">
              <a:rPr lang="en-US" altLang="en-US" smtClean="0"/>
              <a:pPr>
                <a:defRPr/>
              </a:pPr>
              <a:t>7</a:t>
            </a:fld>
            <a:endParaRPr lang="en-US" altLang="en-US"/>
          </a:p>
        </p:txBody>
      </p:sp>
      <p:graphicFrame>
        <p:nvGraphicFramePr>
          <p:cNvPr id="7" name="Content Placeholder 3">
            <a:extLst>
              <a:ext uri="{FF2B5EF4-FFF2-40B4-BE49-F238E27FC236}">
                <a16:creationId xmlns:a16="http://schemas.microsoft.com/office/drawing/2014/main" id="{5441DF01-694E-0A2C-431B-5B2ED428F818}"/>
              </a:ext>
            </a:extLst>
          </p:cNvPr>
          <p:cNvGraphicFramePr>
            <a:graphicFrameLocks noGrp="1"/>
          </p:cNvGraphicFramePr>
          <p:nvPr>
            <p:ph sz="quarter" idx="1"/>
            <p:extLst>
              <p:ext uri="{D42A27DB-BD31-4B8C-83A1-F6EECF244321}">
                <p14:modId xmlns:p14="http://schemas.microsoft.com/office/powerpoint/2010/main" val="3605113242"/>
              </p:ext>
            </p:extLst>
          </p:nvPr>
        </p:nvGraphicFramePr>
        <p:xfrm>
          <a:off x="3624105" y="1436870"/>
          <a:ext cx="4543530" cy="418489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4EBF6456-CEC6-0726-A3C4-78371EC12FA3}"/>
              </a:ext>
            </a:extLst>
          </p:cNvPr>
          <p:cNvSpPr txBox="1"/>
          <p:nvPr/>
        </p:nvSpPr>
        <p:spPr>
          <a:xfrm>
            <a:off x="4021166" y="2369604"/>
            <a:ext cx="1600200" cy="523220"/>
          </a:xfrm>
          <a:prstGeom prst="rect">
            <a:avLst/>
          </a:prstGeom>
          <a:noFill/>
        </p:spPr>
        <p:txBody>
          <a:bodyPr wrap="square" rtlCol="0">
            <a:spAutoFit/>
          </a:bodyPr>
          <a:lstStyle/>
          <a:p>
            <a:pPr algn="ctr"/>
            <a:r>
              <a:rPr lang="en-US" sz="2800">
                <a:latin typeface="+mn-lt"/>
                <a:cs typeface="Arial" pitchFamily="34" charset="0"/>
              </a:rPr>
              <a:t>Patients</a:t>
            </a:r>
          </a:p>
        </p:txBody>
      </p:sp>
      <p:sp>
        <p:nvSpPr>
          <p:cNvPr id="9" name="TextBox 8">
            <a:extLst>
              <a:ext uri="{FF2B5EF4-FFF2-40B4-BE49-F238E27FC236}">
                <a16:creationId xmlns:a16="http://schemas.microsoft.com/office/drawing/2014/main" id="{DD5164FA-A013-9D58-349C-CDB202D1763D}"/>
              </a:ext>
            </a:extLst>
          </p:cNvPr>
          <p:cNvSpPr txBox="1"/>
          <p:nvPr/>
        </p:nvSpPr>
        <p:spPr>
          <a:xfrm>
            <a:off x="6018426" y="2320572"/>
            <a:ext cx="1905000" cy="523220"/>
          </a:xfrm>
          <a:prstGeom prst="rect">
            <a:avLst/>
          </a:prstGeom>
          <a:noFill/>
        </p:spPr>
        <p:txBody>
          <a:bodyPr wrap="square" rtlCol="0">
            <a:spAutoFit/>
          </a:bodyPr>
          <a:lstStyle/>
          <a:p>
            <a:pPr algn="ctr"/>
            <a:r>
              <a:rPr lang="en-US" sz="2800">
                <a:latin typeface="+mn-lt"/>
                <a:cs typeface="Arial" pitchFamily="34" charset="0"/>
              </a:rPr>
              <a:t>Providers</a:t>
            </a:r>
          </a:p>
        </p:txBody>
      </p:sp>
      <p:sp>
        <p:nvSpPr>
          <p:cNvPr id="10" name="TextBox 9">
            <a:extLst>
              <a:ext uri="{FF2B5EF4-FFF2-40B4-BE49-F238E27FC236}">
                <a16:creationId xmlns:a16="http://schemas.microsoft.com/office/drawing/2014/main" id="{C144B69A-FAD6-4DF8-20FA-1B415C412E1F}"/>
              </a:ext>
            </a:extLst>
          </p:cNvPr>
          <p:cNvSpPr txBox="1"/>
          <p:nvPr/>
        </p:nvSpPr>
        <p:spPr>
          <a:xfrm>
            <a:off x="5095770" y="3615397"/>
            <a:ext cx="1600200" cy="1384995"/>
          </a:xfrm>
          <a:prstGeom prst="rect">
            <a:avLst/>
          </a:prstGeom>
          <a:noFill/>
        </p:spPr>
        <p:txBody>
          <a:bodyPr wrap="square" rtlCol="0">
            <a:spAutoFit/>
          </a:bodyPr>
          <a:lstStyle/>
          <a:p>
            <a:pPr algn="ctr"/>
            <a:r>
              <a:rPr lang="en-US" sz="2800">
                <a:latin typeface="+mn-lt"/>
                <a:cs typeface="Arial" pitchFamily="34" charset="0"/>
              </a:rPr>
              <a:t>Health Care System</a:t>
            </a:r>
          </a:p>
        </p:txBody>
      </p:sp>
      <p:sp>
        <p:nvSpPr>
          <p:cNvPr id="11" name="TextBox 10">
            <a:extLst>
              <a:ext uri="{FF2B5EF4-FFF2-40B4-BE49-F238E27FC236}">
                <a16:creationId xmlns:a16="http://schemas.microsoft.com/office/drawing/2014/main" id="{A0167364-55FB-6758-65A1-5114E25DC787}"/>
              </a:ext>
            </a:extLst>
          </p:cNvPr>
          <p:cNvSpPr txBox="1"/>
          <p:nvPr/>
        </p:nvSpPr>
        <p:spPr>
          <a:xfrm>
            <a:off x="197270" y="1624448"/>
            <a:ext cx="3112058" cy="2289858"/>
          </a:xfrm>
          <a:prstGeom prst="rect">
            <a:avLst/>
          </a:prstGeom>
          <a:noFill/>
        </p:spPr>
        <p:txBody>
          <a:bodyPr wrap="square" rtlCol="0">
            <a:spAutoFit/>
          </a:bodyPr>
          <a:lstStyle/>
          <a:p>
            <a:pPr marL="800100" lvl="1" indent="-342900">
              <a:buFont typeface="Arial" pitchFamily="34" charset="0"/>
              <a:buChar char="•"/>
            </a:pPr>
            <a:r>
              <a:rPr lang="en-US" sz="1800">
                <a:latin typeface="+mj-lt"/>
                <a:ea typeface="ＭＳ Ｐゴシック" pitchFamily="-1" charset="-128"/>
                <a:cs typeface="Arial" pitchFamily="34" charset="0"/>
              </a:rPr>
              <a:t>Damaging to patient/provider relationship</a:t>
            </a:r>
          </a:p>
          <a:p>
            <a:pPr marL="800100" lvl="1" indent="-342900">
              <a:lnSpc>
                <a:spcPct val="90000"/>
              </a:lnSpc>
              <a:buFont typeface="Arial" pitchFamily="34" charset="0"/>
              <a:buChar char="•"/>
            </a:pPr>
            <a:r>
              <a:rPr lang="en-US" sz="1800">
                <a:latin typeface="+mj-lt"/>
                <a:ea typeface="ＭＳ Ｐゴシック" pitchFamily="-1" charset="-128"/>
                <a:cs typeface="Arial" pitchFamily="34" charset="0"/>
              </a:rPr>
              <a:t>Inefficient and expensive</a:t>
            </a:r>
          </a:p>
          <a:p>
            <a:pPr marL="800100" lvl="1" indent="-342900">
              <a:lnSpc>
                <a:spcPct val="90000"/>
              </a:lnSpc>
              <a:buFont typeface="Arial" pitchFamily="34" charset="0"/>
              <a:buChar char="•"/>
            </a:pPr>
            <a:r>
              <a:rPr lang="en-US" sz="1800">
                <a:latin typeface="+mj-lt"/>
                <a:ea typeface="ＭＳ Ｐゴシック" pitchFamily="-1" charset="-128"/>
                <a:cs typeface="Arial" pitchFamily="34" charset="0"/>
              </a:rPr>
              <a:t>Impedes patient safety improvement</a:t>
            </a:r>
          </a:p>
          <a:p>
            <a:endParaRPr lang="en-US">
              <a:latin typeface="Arial" pitchFamily="34" charset="0"/>
              <a:cs typeface="Arial" pitchFamily="34" charset="0"/>
            </a:endParaRPr>
          </a:p>
        </p:txBody>
      </p:sp>
      <p:sp>
        <p:nvSpPr>
          <p:cNvPr id="12" name="Down Arrow 11">
            <a:extLst>
              <a:ext uri="{FF2B5EF4-FFF2-40B4-BE49-F238E27FC236}">
                <a16:creationId xmlns:a16="http://schemas.microsoft.com/office/drawing/2014/main" id="{33A0A5CC-55F4-C7CF-B963-8205E1E12494}"/>
              </a:ext>
            </a:extLst>
          </p:cNvPr>
          <p:cNvSpPr/>
          <p:nvPr/>
        </p:nvSpPr>
        <p:spPr>
          <a:xfrm rot="5400000" flipH="1">
            <a:off x="3258286" y="2321274"/>
            <a:ext cx="276327" cy="61987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sp>
        <p:nvSpPr>
          <p:cNvPr id="13" name="TextBox 12">
            <a:extLst>
              <a:ext uri="{FF2B5EF4-FFF2-40B4-BE49-F238E27FC236}">
                <a16:creationId xmlns:a16="http://schemas.microsoft.com/office/drawing/2014/main" id="{DC8893D6-AF1C-8CBA-1D58-1FFCA06C6ADE}"/>
              </a:ext>
            </a:extLst>
          </p:cNvPr>
          <p:cNvSpPr txBox="1"/>
          <p:nvPr/>
        </p:nvSpPr>
        <p:spPr>
          <a:xfrm>
            <a:off x="8388006" y="2440537"/>
            <a:ext cx="3549163" cy="1892826"/>
          </a:xfrm>
          <a:prstGeom prst="rect">
            <a:avLst/>
          </a:prstGeom>
          <a:noFill/>
        </p:spPr>
        <p:txBody>
          <a:bodyPr wrap="square" rtlCol="0">
            <a:spAutoFit/>
          </a:bodyPr>
          <a:lstStyle/>
          <a:p>
            <a:pPr marL="800100" lvl="1" indent="-342900">
              <a:buFont typeface="Arial" pitchFamily="34" charset="0"/>
              <a:buChar char="•"/>
            </a:pPr>
            <a:r>
              <a:rPr lang="en-US" sz="1800">
                <a:latin typeface="+mn-lt"/>
                <a:ea typeface="ＭＳ Ｐゴシック" pitchFamily="-1" charset="-128"/>
                <a:cs typeface="Arial" pitchFamily="34" charset="0"/>
              </a:rPr>
              <a:t>Damaging to future patients</a:t>
            </a:r>
          </a:p>
          <a:p>
            <a:pPr marL="800100" lvl="1" indent="-342900">
              <a:buFont typeface="Arial" pitchFamily="34" charset="0"/>
              <a:buChar char="•"/>
            </a:pPr>
            <a:r>
              <a:rPr lang="en-US" sz="1800">
                <a:latin typeface="+mn-lt"/>
                <a:ea typeface="ＭＳ Ｐゴシック" pitchFamily="-1" charset="-128"/>
                <a:cs typeface="Arial" pitchFamily="34" charset="0"/>
              </a:rPr>
              <a:t>Negative health impacts</a:t>
            </a:r>
          </a:p>
          <a:p>
            <a:pPr marL="800100" lvl="1" indent="-342900">
              <a:buFont typeface="Arial" pitchFamily="34" charset="0"/>
              <a:buChar char="•"/>
            </a:pPr>
            <a:r>
              <a:rPr lang="en-US" sz="1800">
                <a:latin typeface="+mn-lt"/>
                <a:ea typeface="ＭＳ Ｐゴシック" pitchFamily="-1" charset="-128"/>
                <a:cs typeface="Arial" pitchFamily="34" charset="0"/>
              </a:rPr>
              <a:t>Costly</a:t>
            </a:r>
          </a:p>
          <a:p>
            <a:pPr lvl="1"/>
            <a:endParaRPr lang="en-US" sz="2100">
              <a:latin typeface="Arial" pitchFamily="34" charset="0"/>
              <a:ea typeface="ＭＳ Ｐゴシック" pitchFamily="-1" charset="-128"/>
              <a:cs typeface="Arial" pitchFamily="34" charset="0"/>
            </a:endParaRPr>
          </a:p>
          <a:p>
            <a:endParaRPr lang="en-US">
              <a:latin typeface="Arial" pitchFamily="34" charset="0"/>
              <a:cs typeface="Arial" pitchFamily="34" charset="0"/>
            </a:endParaRPr>
          </a:p>
        </p:txBody>
      </p:sp>
      <p:sp>
        <p:nvSpPr>
          <p:cNvPr id="14" name="Down Arrow 13">
            <a:extLst>
              <a:ext uri="{FF2B5EF4-FFF2-40B4-BE49-F238E27FC236}">
                <a16:creationId xmlns:a16="http://schemas.microsoft.com/office/drawing/2014/main" id="{303D073B-ACE2-2C5C-2EEC-36DC35FAE902}"/>
              </a:ext>
            </a:extLst>
          </p:cNvPr>
          <p:cNvSpPr/>
          <p:nvPr/>
        </p:nvSpPr>
        <p:spPr>
          <a:xfrm rot="5400000" flipH="1" flipV="1">
            <a:off x="8232880" y="2331094"/>
            <a:ext cx="266570" cy="6099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sp>
        <p:nvSpPr>
          <p:cNvPr id="15" name="TextBox 14">
            <a:extLst>
              <a:ext uri="{FF2B5EF4-FFF2-40B4-BE49-F238E27FC236}">
                <a16:creationId xmlns:a16="http://schemas.microsoft.com/office/drawing/2014/main" id="{00E2970E-98C2-31BD-86E3-AF79E56FC4C7}"/>
              </a:ext>
            </a:extLst>
          </p:cNvPr>
          <p:cNvSpPr txBox="1"/>
          <p:nvPr/>
        </p:nvSpPr>
        <p:spPr>
          <a:xfrm>
            <a:off x="2120646" y="5389543"/>
            <a:ext cx="7303097" cy="1246495"/>
          </a:xfrm>
          <a:prstGeom prst="rect">
            <a:avLst/>
          </a:prstGeom>
          <a:noFill/>
        </p:spPr>
        <p:txBody>
          <a:bodyPr wrap="square" numCol="2" rtlCol="0">
            <a:spAutoFit/>
          </a:bodyPr>
          <a:lstStyle/>
          <a:p>
            <a:pPr marL="800100" lvl="1" indent="-342900">
              <a:buFont typeface="Arial" pitchFamily="34" charset="0"/>
              <a:buChar char="•"/>
            </a:pPr>
            <a:r>
              <a:rPr lang="en-US" sz="1800">
                <a:latin typeface="+mn-lt"/>
                <a:ea typeface="ＭＳ Ｐゴシック" pitchFamily="-1" charset="-128"/>
                <a:cs typeface="Arial" pitchFamily="34" charset="0"/>
              </a:rPr>
              <a:t>Thwarts patient safety improvement</a:t>
            </a:r>
          </a:p>
          <a:p>
            <a:pPr marL="800100" lvl="1" indent="-342900">
              <a:buFont typeface="Arial" pitchFamily="34" charset="0"/>
              <a:buChar char="•"/>
            </a:pPr>
            <a:r>
              <a:rPr lang="en-US" sz="1800">
                <a:latin typeface="+mn-lt"/>
                <a:ea typeface="ＭＳ Ｐゴシック" pitchFamily="-1" charset="-128"/>
                <a:cs typeface="Arial" pitchFamily="34" charset="0"/>
              </a:rPr>
              <a:t>Drives over-utilization</a:t>
            </a:r>
          </a:p>
          <a:p>
            <a:pPr lvl="1"/>
            <a:endParaRPr lang="en-US" sz="2100">
              <a:latin typeface="+mn-lt"/>
              <a:ea typeface="ＭＳ Ｐゴシック" pitchFamily="-1" charset="-128"/>
              <a:cs typeface="Arial" pitchFamily="34" charset="0"/>
            </a:endParaRPr>
          </a:p>
          <a:p>
            <a:endParaRPr lang="en-US">
              <a:latin typeface="+mn-lt"/>
              <a:cs typeface="Arial" pitchFamily="34" charset="0"/>
            </a:endParaRPr>
          </a:p>
        </p:txBody>
      </p:sp>
      <p:sp>
        <p:nvSpPr>
          <p:cNvPr id="16" name="Down Arrow 15">
            <a:extLst>
              <a:ext uri="{FF2B5EF4-FFF2-40B4-BE49-F238E27FC236}">
                <a16:creationId xmlns:a16="http://schemas.microsoft.com/office/drawing/2014/main" id="{4A0DDF49-87B7-00D9-897E-E3D3A4290BB0}"/>
              </a:ext>
            </a:extLst>
          </p:cNvPr>
          <p:cNvSpPr/>
          <p:nvPr/>
        </p:nvSpPr>
        <p:spPr>
          <a:xfrm rot="3440502">
            <a:off x="5521831" y="5222736"/>
            <a:ext cx="202161" cy="6215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sp>
        <p:nvSpPr>
          <p:cNvPr id="17" name="Down Arrow 16">
            <a:extLst>
              <a:ext uri="{FF2B5EF4-FFF2-40B4-BE49-F238E27FC236}">
                <a16:creationId xmlns:a16="http://schemas.microsoft.com/office/drawing/2014/main" id="{E4E84D0F-DF17-67E3-299D-9CDC15A766C8}"/>
              </a:ext>
            </a:extLst>
          </p:cNvPr>
          <p:cNvSpPr/>
          <p:nvPr/>
        </p:nvSpPr>
        <p:spPr>
          <a:xfrm rot="-3420000">
            <a:off x="6153669" y="5230360"/>
            <a:ext cx="202161" cy="6215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Arial" pitchFamily="34" charset="0"/>
              <a:cs typeface="Arial" pitchFamily="34" charset="0"/>
            </a:endParaRPr>
          </a:p>
        </p:txBody>
      </p:sp>
      <p:sp>
        <p:nvSpPr>
          <p:cNvPr id="18" name="TextBox 4">
            <a:extLst>
              <a:ext uri="{FF2B5EF4-FFF2-40B4-BE49-F238E27FC236}">
                <a16:creationId xmlns:a16="http://schemas.microsoft.com/office/drawing/2014/main" id="{AFCE0E42-B83A-51D8-8B54-E2688C2171B2}"/>
              </a:ext>
            </a:extLst>
          </p:cNvPr>
          <p:cNvSpPr txBox="1">
            <a:spLocks noChangeArrowheads="1"/>
          </p:cNvSpPr>
          <p:nvPr/>
        </p:nvSpPr>
        <p:spPr bwMode="auto">
          <a:xfrm>
            <a:off x="606952" y="6441463"/>
            <a:ext cx="5415009" cy="307777"/>
          </a:xfrm>
          <a:prstGeom prst="rect">
            <a:avLst/>
          </a:prstGeom>
          <a:noFill/>
          <a:ln w="9525">
            <a:noFill/>
            <a:miter lim="800000"/>
            <a:headEnd/>
            <a:tailEnd/>
          </a:ln>
        </p:spPr>
        <p:txBody>
          <a:bodyPr wrap="none">
            <a:prstTxWarp prst="textNoShape">
              <a:avLst/>
            </a:prstTxWarp>
            <a:spAutoFit/>
          </a:bodyPr>
          <a:lstStyle/>
          <a:p>
            <a:r>
              <a:rPr lang="en-US" sz="1400">
                <a:solidFill>
                  <a:srgbClr val="535353"/>
                </a:solidFill>
                <a:latin typeface="+mn-lt"/>
                <a:cs typeface="Arial" pitchFamily="34" charset="0"/>
              </a:rPr>
              <a:t>Gallagher Arch Int Med 2006; </a:t>
            </a:r>
            <a:r>
              <a:rPr lang="en-US" sz="1400" err="1">
                <a:solidFill>
                  <a:srgbClr val="535353"/>
                </a:solidFill>
                <a:latin typeface="+mn-lt"/>
                <a:cs typeface="Arial" pitchFamily="34" charset="0"/>
              </a:rPr>
              <a:t>Boothman</a:t>
            </a:r>
            <a:r>
              <a:rPr lang="en-US" sz="1400">
                <a:solidFill>
                  <a:srgbClr val="535353"/>
                </a:solidFill>
                <a:latin typeface="+mn-lt"/>
                <a:cs typeface="Arial" pitchFamily="34" charset="0"/>
              </a:rPr>
              <a:t>, Front. Health </a:t>
            </a:r>
            <a:r>
              <a:rPr lang="en-US" sz="1400" err="1">
                <a:solidFill>
                  <a:srgbClr val="535353"/>
                </a:solidFill>
                <a:latin typeface="+mn-lt"/>
                <a:cs typeface="Arial" pitchFamily="34" charset="0"/>
              </a:rPr>
              <a:t>Svcs</a:t>
            </a:r>
            <a:r>
              <a:rPr lang="en-US" sz="1400">
                <a:solidFill>
                  <a:srgbClr val="535353"/>
                </a:solidFill>
                <a:latin typeface="+mn-lt"/>
                <a:cs typeface="Arial" pitchFamily="34" charset="0"/>
              </a:rPr>
              <a:t> </a:t>
            </a:r>
            <a:r>
              <a:rPr lang="en-US" sz="1400" err="1">
                <a:solidFill>
                  <a:srgbClr val="535353"/>
                </a:solidFill>
                <a:latin typeface="+mn-lt"/>
                <a:cs typeface="Arial" pitchFamily="34" charset="0"/>
              </a:rPr>
              <a:t>Mgmt</a:t>
            </a:r>
            <a:r>
              <a:rPr lang="en-US" sz="1400">
                <a:solidFill>
                  <a:srgbClr val="535353"/>
                </a:solidFill>
                <a:latin typeface="+mn-lt"/>
                <a:cs typeface="Arial" pitchFamily="34" charset="0"/>
              </a:rPr>
              <a:t> 2012.</a:t>
            </a:r>
          </a:p>
        </p:txBody>
      </p:sp>
      <p:sp>
        <p:nvSpPr>
          <p:cNvPr id="20" name="TextBox 19">
            <a:extLst>
              <a:ext uri="{FF2B5EF4-FFF2-40B4-BE49-F238E27FC236}">
                <a16:creationId xmlns:a16="http://schemas.microsoft.com/office/drawing/2014/main" id="{8D8DF14D-C734-24BA-AEA3-34933711D1DF}"/>
              </a:ext>
            </a:extLst>
          </p:cNvPr>
          <p:cNvSpPr txBox="1"/>
          <p:nvPr/>
        </p:nvSpPr>
        <p:spPr>
          <a:xfrm>
            <a:off x="6254750" y="5148801"/>
            <a:ext cx="6115792" cy="1292662"/>
          </a:xfrm>
          <a:prstGeom prst="rect">
            <a:avLst/>
          </a:prstGeom>
          <a:noFill/>
        </p:spPr>
        <p:txBody>
          <a:bodyPr wrap="square">
            <a:spAutoFit/>
          </a:bodyPr>
          <a:lstStyle/>
          <a:p>
            <a:pPr marL="800100" lvl="1" indent="-342900">
              <a:buFont typeface="Arial" pitchFamily="34" charset="0"/>
              <a:buChar char="•"/>
            </a:pPr>
            <a:endParaRPr lang="en-US" sz="1800">
              <a:latin typeface="+mn-lt"/>
              <a:ea typeface="ＭＳ Ｐゴシック" pitchFamily="-1" charset="-128"/>
              <a:cs typeface="Arial" pitchFamily="34" charset="0"/>
            </a:endParaRPr>
          </a:p>
          <a:p>
            <a:pPr marL="800100" lvl="1" indent="-342900">
              <a:buFont typeface="Arial" pitchFamily="34" charset="0"/>
              <a:buChar char="•"/>
            </a:pPr>
            <a:r>
              <a:rPr lang="en-US" sz="1800">
                <a:latin typeface="+mn-lt"/>
                <a:ea typeface="ＭＳ Ｐゴシック" pitchFamily="-1" charset="-128"/>
                <a:cs typeface="Arial" pitchFamily="34" charset="0"/>
              </a:rPr>
              <a:t>Drive up overall cost of healthcare</a:t>
            </a:r>
          </a:p>
          <a:p>
            <a:pPr marL="800100" lvl="1" indent="-342900">
              <a:buFont typeface="Arial" pitchFamily="34" charset="0"/>
              <a:buChar char="•"/>
            </a:pPr>
            <a:r>
              <a:rPr lang="en-US" sz="1800">
                <a:latin typeface="+mn-lt"/>
                <a:ea typeface="ＭＳ Ｐゴシック" pitchFamily="-1" charset="-128"/>
                <a:cs typeface="Arial" pitchFamily="34" charset="0"/>
              </a:rPr>
              <a:t>Compromises access to care</a:t>
            </a:r>
          </a:p>
          <a:p>
            <a:pPr lvl="1"/>
            <a:endParaRPr lang="en-US" sz="2400">
              <a:latin typeface="+mn-lt"/>
              <a:ea typeface="ＭＳ Ｐゴシック" pitchFamily="-1" charset="-128"/>
              <a:cs typeface="Arial" pitchFamily="34" charset="0"/>
            </a:endParaRPr>
          </a:p>
        </p:txBody>
      </p:sp>
    </p:spTree>
    <p:extLst>
      <p:ext uri="{BB962C8B-B14F-4D97-AF65-F5344CB8AC3E}">
        <p14:creationId xmlns:p14="http://schemas.microsoft.com/office/powerpoint/2010/main" val="3606191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1"/>
                                        </p:tgtEl>
                                      </p:cBhvr>
                                    </p:animEffect>
                                    <p:set>
                                      <p:cBhvr>
                                        <p:cTn id="15" dur="1" fill="hold">
                                          <p:stCondLst>
                                            <p:cond delay="499"/>
                                          </p:stCondLst>
                                        </p:cTn>
                                        <p:tgtEl>
                                          <p:spTgt spid="11"/>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12"/>
                                        </p:tgtEl>
                                      </p:cBhvr>
                                    </p:animEffect>
                                    <p:set>
                                      <p:cBhvr>
                                        <p:cTn id="18" dur="1" fill="hold">
                                          <p:stCondLst>
                                            <p:cond delay="499"/>
                                          </p:stCondLst>
                                        </p:cTn>
                                        <p:tgtEl>
                                          <p:spTgt spid="12"/>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1" nodeType="clickEffect">
                                  <p:stCondLst>
                                    <p:cond delay="0"/>
                                  </p:stCondLst>
                                  <p:childTnLst>
                                    <p:animEffect transition="out" filter="fade">
                                      <p:cBhvr>
                                        <p:cTn id="30" dur="500"/>
                                        <p:tgtEl>
                                          <p:spTgt spid="13"/>
                                        </p:tgtEl>
                                      </p:cBhvr>
                                    </p:animEffect>
                                    <p:set>
                                      <p:cBhvr>
                                        <p:cTn id="31" dur="1" fill="hold">
                                          <p:stCondLst>
                                            <p:cond delay="499"/>
                                          </p:stCondLst>
                                        </p:cTn>
                                        <p:tgtEl>
                                          <p:spTgt spid="13"/>
                                        </p:tgtEl>
                                        <p:attrNameLst>
                                          <p:attrName>style.visibility</p:attrName>
                                        </p:attrNameLst>
                                      </p:cBhvr>
                                      <p:to>
                                        <p:strVal val="hidden"/>
                                      </p:to>
                                    </p:set>
                                  </p:childTnLst>
                                </p:cTn>
                              </p:par>
                              <p:par>
                                <p:cTn id="32" presetID="10" presetClass="exit" presetSubtype="0" fill="hold" grpId="1" nodeType="withEffect">
                                  <p:stCondLst>
                                    <p:cond delay="0"/>
                                  </p:stCondLst>
                                  <p:childTnLst>
                                    <p:animEffect transition="out" filter="fade">
                                      <p:cBhvr>
                                        <p:cTn id="33" dur="500"/>
                                        <p:tgtEl>
                                          <p:spTgt spid="14"/>
                                        </p:tgtEl>
                                      </p:cBhvr>
                                    </p:animEffect>
                                    <p:set>
                                      <p:cBhvr>
                                        <p:cTn id="34" dur="1" fill="hold">
                                          <p:stCondLst>
                                            <p:cond delay="499"/>
                                          </p:stCondLst>
                                        </p:cTn>
                                        <p:tgtEl>
                                          <p:spTgt spid="14"/>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fade">
                                      <p:cBhvr>
                                        <p:cTn id="39" dur="500"/>
                                        <p:tgtEl>
                                          <p:spTgt spid="16"/>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2" nodeType="clickEffect">
                                  <p:stCondLst>
                                    <p:cond delay="0"/>
                                  </p:stCondLst>
                                  <p:childTnLst>
                                    <p:set>
                                      <p:cBhvr>
                                        <p:cTn id="49" dur="1" fill="hold">
                                          <p:stCondLst>
                                            <p:cond delay="0"/>
                                          </p:stCondLst>
                                        </p:cTn>
                                        <p:tgtEl>
                                          <p:spTgt spid="11"/>
                                        </p:tgtEl>
                                        <p:attrNameLst>
                                          <p:attrName>style.visibility</p:attrName>
                                        </p:attrNameLst>
                                      </p:cBhvr>
                                      <p:to>
                                        <p:strVal val="visible"/>
                                      </p:to>
                                    </p:set>
                                  </p:childTnLst>
                                </p:cTn>
                              </p:par>
                              <p:par>
                                <p:cTn id="50" presetID="1" presetClass="entr" presetSubtype="0" fill="hold" grpId="2" nodeType="with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par>
                                <p:cTn id="52" presetID="1" presetClass="entr" presetSubtype="0" fill="hold" grpId="2" nodeType="withEffect">
                                  <p:stCondLst>
                                    <p:cond delay="0"/>
                                  </p:stCondLst>
                                  <p:childTnLst>
                                    <p:set>
                                      <p:cBhvr>
                                        <p:cTn id="53" dur="1" fill="hold">
                                          <p:stCondLst>
                                            <p:cond delay="0"/>
                                          </p:stCondLst>
                                        </p:cTn>
                                        <p:tgtEl>
                                          <p:spTgt spid="13"/>
                                        </p:tgtEl>
                                        <p:attrNameLst>
                                          <p:attrName>style.visibility</p:attrName>
                                        </p:attrNameLst>
                                      </p:cBhvr>
                                      <p:to>
                                        <p:strVal val="visible"/>
                                      </p:to>
                                    </p:set>
                                  </p:childTnLst>
                                </p:cTn>
                              </p:par>
                              <p:par>
                                <p:cTn id="54" presetID="1" presetClass="entr" presetSubtype="0" fill="hold" grpId="2" nodeType="withEffect">
                                  <p:stCondLst>
                                    <p:cond delay="0"/>
                                  </p:stCondLst>
                                  <p:childTnLst>
                                    <p:set>
                                      <p:cBhvr>
                                        <p:cTn id="5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11" grpId="2"/>
      <p:bldP spid="12" grpId="0" animBg="1"/>
      <p:bldP spid="12" grpId="1" animBg="1"/>
      <p:bldP spid="12" grpId="2" animBg="1"/>
      <p:bldP spid="13" grpId="0"/>
      <p:bldP spid="13" grpId="1"/>
      <p:bldP spid="13" grpId="2"/>
      <p:bldP spid="14" grpId="0" animBg="1"/>
      <p:bldP spid="14" grpId="1" animBg="1"/>
      <p:bldP spid="14" grpId="2" animBg="1"/>
      <p:bldP spid="15" grpId="0"/>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12" y="193301"/>
            <a:ext cx="8229600" cy="993775"/>
          </a:xfrm>
        </p:spPr>
        <p:txBody>
          <a:bodyPr/>
          <a:lstStyle/>
          <a:p>
            <a:r>
              <a:rPr lang="en-US"/>
              <a:t>What is </a:t>
            </a:r>
            <a:r>
              <a:rPr lang="en-US" err="1"/>
              <a:t>CARe</a:t>
            </a:r>
            <a:r>
              <a:rPr lang="en-US"/>
              <a:t>?</a:t>
            </a:r>
          </a:p>
        </p:txBody>
      </p:sp>
      <p:sp>
        <p:nvSpPr>
          <p:cNvPr id="3" name="Content Placeholder 2"/>
          <p:cNvSpPr>
            <a:spLocks noGrp="1"/>
          </p:cNvSpPr>
          <p:nvPr>
            <p:ph idx="1"/>
          </p:nvPr>
        </p:nvSpPr>
        <p:spPr>
          <a:xfrm>
            <a:off x="593112" y="1538248"/>
            <a:ext cx="10335726" cy="4515727"/>
          </a:xfrm>
        </p:spPr>
        <p:txBody>
          <a:bodyPr/>
          <a:lstStyle/>
          <a:p>
            <a:r>
              <a:rPr lang="en-US" dirty="0" err="1"/>
              <a:t>CARe</a:t>
            </a:r>
            <a:r>
              <a:rPr lang="en-US" dirty="0"/>
              <a:t> stands for Communication, Apology and Resolution and means:</a:t>
            </a:r>
          </a:p>
          <a:p>
            <a:pPr lvl="1"/>
            <a:r>
              <a:rPr lang="en-US" b="1" dirty="0"/>
              <a:t>Communicate</a:t>
            </a:r>
            <a:r>
              <a:rPr lang="en-US" dirty="0"/>
              <a:t> with patients and families when unanticipated adverse outcomes occur</a:t>
            </a:r>
          </a:p>
          <a:p>
            <a:pPr lvl="1"/>
            <a:r>
              <a:rPr lang="en-US" b="1" dirty="0"/>
              <a:t>Investigate and explain</a:t>
            </a:r>
            <a:r>
              <a:rPr lang="en-US" dirty="0"/>
              <a:t> what happened</a:t>
            </a:r>
          </a:p>
          <a:p>
            <a:pPr lvl="1"/>
            <a:r>
              <a:rPr lang="en-US" dirty="0"/>
              <a:t>Implement systems to </a:t>
            </a:r>
            <a:r>
              <a:rPr lang="en-US" b="1" dirty="0"/>
              <a:t>avoid recurrences</a:t>
            </a:r>
            <a:r>
              <a:rPr lang="en-US" dirty="0"/>
              <a:t> of incidents and improve patient safety</a:t>
            </a:r>
          </a:p>
          <a:p>
            <a:pPr lvl="1"/>
            <a:r>
              <a:rPr lang="en-US" dirty="0"/>
              <a:t>Where appropriate, </a:t>
            </a:r>
            <a:r>
              <a:rPr lang="en-US" b="1" dirty="0"/>
              <a:t>apologize and offer</a:t>
            </a:r>
            <a:r>
              <a:rPr lang="en-US" dirty="0"/>
              <a:t> fair financial compensation without the patient having to file a lawsuit</a:t>
            </a:r>
          </a:p>
          <a:p>
            <a:pPr lvl="1"/>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54D0D594-6361-41CB-AC52-E35715BE46CF}" type="slidenum">
              <a:rPr lang="en-US" altLang="en-US" smtClean="0"/>
              <a:pPr>
                <a:defRPr/>
              </a:pPr>
              <a:t>8</a:t>
            </a:fld>
            <a:endParaRPr lang="en-US" altLang="en-US"/>
          </a:p>
        </p:txBody>
      </p:sp>
    </p:spTree>
    <p:extLst>
      <p:ext uri="{BB962C8B-B14F-4D97-AF65-F5344CB8AC3E}">
        <p14:creationId xmlns:p14="http://schemas.microsoft.com/office/powerpoint/2010/main" val="230379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112" y="193301"/>
            <a:ext cx="8229600" cy="993775"/>
          </a:xfrm>
        </p:spPr>
        <p:txBody>
          <a:bodyPr/>
          <a:lstStyle/>
          <a:p>
            <a:r>
              <a:rPr lang="en-US"/>
              <a:t>Principles of </a:t>
            </a:r>
            <a:r>
              <a:rPr lang="en-US" err="1"/>
              <a:t>CARe</a:t>
            </a:r>
            <a:endParaRPr lang="en-US"/>
          </a:p>
        </p:txBody>
      </p:sp>
      <p:sp>
        <p:nvSpPr>
          <p:cNvPr id="3" name="Content Placeholder 2"/>
          <p:cNvSpPr>
            <a:spLocks noGrp="1"/>
          </p:cNvSpPr>
          <p:nvPr>
            <p:ph idx="1"/>
          </p:nvPr>
        </p:nvSpPr>
        <p:spPr>
          <a:xfrm>
            <a:off x="593112" y="1578352"/>
            <a:ext cx="10335726" cy="4515727"/>
          </a:xfrm>
        </p:spPr>
        <p:txBody>
          <a:bodyPr/>
          <a:lstStyle/>
          <a:p>
            <a:pPr>
              <a:lnSpc>
                <a:spcPct val="90000"/>
              </a:lnSpc>
            </a:pPr>
            <a:r>
              <a:rPr lang="en-US" sz="3200" dirty="0">
                <a:ea typeface="ＭＳ Ｐゴシック" pitchFamily="-84" charset="-128"/>
                <a:cs typeface="Arial" charset="0"/>
              </a:rPr>
              <a:t>Compensate patients quickly and fairly </a:t>
            </a:r>
            <a:r>
              <a:rPr lang="en-US" sz="3200" b="1" i="1" dirty="0">
                <a:ea typeface="ＭＳ Ｐゴシック" pitchFamily="-84" charset="-128"/>
                <a:cs typeface="Arial" charset="0"/>
              </a:rPr>
              <a:t>when unreasonable medical care caused injury</a:t>
            </a:r>
            <a:r>
              <a:rPr lang="en-US" sz="3200" dirty="0">
                <a:ea typeface="ＭＳ Ｐゴシック" pitchFamily="-84" charset="-128"/>
                <a:cs typeface="Arial" charset="0"/>
              </a:rPr>
              <a:t>.</a:t>
            </a:r>
          </a:p>
          <a:p>
            <a:pPr>
              <a:lnSpc>
                <a:spcPct val="90000"/>
              </a:lnSpc>
            </a:pPr>
            <a:r>
              <a:rPr lang="en-US" sz="3200" dirty="0">
                <a:ea typeface="ＭＳ Ｐゴシック" pitchFamily="-84" charset="-128"/>
                <a:cs typeface="Arial" charset="0"/>
              </a:rPr>
              <a:t>If the care was reasonable or did not adversely affect the clinical outcome, support caregivers and the organization vigorously.</a:t>
            </a:r>
          </a:p>
          <a:p>
            <a:pPr>
              <a:lnSpc>
                <a:spcPct val="90000"/>
              </a:lnSpc>
            </a:pPr>
            <a:r>
              <a:rPr lang="en-US" sz="3200" dirty="0">
                <a:ea typeface="ＭＳ Ｐゴシック" pitchFamily="-84" charset="-128"/>
                <a:cs typeface="Arial" charset="0"/>
              </a:rPr>
              <a:t>Reduce patient injuries (and therefore claims) by learning through patients‘ experiences.</a:t>
            </a:r>
            <a:endParaRPr lang="en-US" dirty="0"/>
          </a:p>
        </p:txBody>
      </p:sp>
      <p:sp>
        <p:nvSpPr>
          <p:cNvPr id="4" name="Slide Number Placeholder 3"/>
          <p:cNvSpPr>
            <a:spLocks noGrp="1"/>
          </p:cNvSpPr>
          <p:nvPr>
            <p:ph type="sldNum" sz="quarter" idx="10"/>
          </p:nvPr>
        </p:nvSpPr>
        <p:spPr/>
        <p:txBody>
          <a:bodyPr/>
          <a:lstStyle/>
          <a:p>
            <a:pPr>
              <a:defRPr/>
            </a:pPr>
            <a:fld id="{54D0D594-6361-41CB-AC52-E35715BE46CF}" type="slidenum">
              <a:rPr lang="en-US" altLang="en-US" smtClean="0"/>
              <a:pPr>
                <a:defRPr/>
              </a:pPr>
              <a:t>9</a:t>
            </a:fld>
            <a:endParaRPr lang="en-US" altLang="en-US"/>
          </a:p>
        </p:txBody>
      </p:sp>
      <p:sp>
        <p:nvSpPr>
          <p:cNvPr id="6" name="TextBox 5">
            <a:extLst>
              <a:ext uri="{FF2B5EF4-FFF2-40B4-BE49-F238E27FC236}">
                <a16:creationId xmlns:a16="http://schemas.microsoft.com/office/drawing/2014/main" id="{0F358AA3-C444-7F5B-8F11-522B23423084}"/>
              </a:ext>
            </a:extLst>
          </p:cNvPr>
          <p:cNvSpPr txBox="1"/>
          <p:nvPr/>
        </p:nvSpPr>
        <p:spPr>
          <a:xfrm>
            <a:off x="593112" y="6053975"/>
            <a:ext cx="11114979" cy="523220"/>
          </a:xfrm>
          <a:prstGeom prst="rect">
            <a:avLst/>
          </a:prstGeom>
          <a:noFill/>
        </p:spPr>
        <p:txBody>
          <a:bodyPr wrap="square">
            <a:spAutoFit/>
          </a:bodyPr>
          <a:lstStyle/>
          <a:p>
            <a:pPr eaLnBrk="1" hangingPunct="1"/>
            <a:r>
              <a:rPr lang="en-US" sz="1400" dirty="0">
                <a:solidFill>
                  <a:srgbClr val="535353"/>
                </a:solidFill>
                <a:latin typeface="+mn-lt"/>
              </a:rPr>
              <a:t>Source: “Nurturing a Culture of Patient Safety and Achieving Lower Malpractice Risk Through Disclosure: Lessons Learned and Future Directions.” </a:t>
            </a:r>
            <a:r>
              <a:rPr lang="en-US" sz="1400" dirty="0" err="1">
                <a:solidFill>
                  <a:srgbClr val="535353"/>
                </a:solidFill>
                <a:latin typeface="+mn-lt"/>
              </a:rPr>
              <a:t>Boothman</a:t>
            </a:r>
            <a:r>
              <a:rPr lang="en-US" sz="1400" dirty="0">
                <a:solidFill>
                  <a:srgbClr val="535353"/>
                </a:solidFill>
                <a:latin typeface="+mn-lt"/>
              </a:rPr>
              <a:t>, et al; Frontiers of Health Service Management 28:3; study at the University of Michigan Health System.</a:t>
            </a:r>
          </a:p>
        </p:txBody>
      </p:sp>
    </p:spTree>
    <p:extLst>
      <p:ext uri="{BB962C8B-B14F-4D97-AF65-F5344CB8AC3E}">
        <p14:creationId xmlns:p14="http://schemas.microsoft.com/office/powerpoint/2010/main" val="875394174"/>
      </p:ext>
    </p:extLst>
  </p:cSld>
  <p:clrMapOvr>
    <a:masterClrMapping/>
  </p:clrMapOvr>
</p:sld>
</file>

<file path=ppt/theme/theme1.xml><?xml version="1.0" encoding="utf-8"?>
<a:theme xmlns:a="http://schemas.openxmlformats.org/drawingml/2006/main" name="Office Theme">
  <a:themeElements>
    <a:clrScheme name="BLC_theme1">
      <a:dk1>
        <a:sysClr val="windowText" lastClr="000000"/>
      </a:dk1>
      <a:lt1>
        <a:sysClr val="window" lastClr="FFFFFF"/>
      </a:lt1>
      <a:dk2>
        <a:srgbClr val="005480"/>
      </a:dk2>
      <a:lt2>
        <a:srgbClr val="D0D0D0"/>
      </a:lt2>
      <a:accent1>
        <a:srgbClr val="005480"/>
      </a:accent1>
      <a:accent2>
        <a:srgbClr val="CC6600"/>
      </a:accent2>
      <a:accent3>
        <a:srgbClr val="CC9933"/>
      </a:accent3>
      <a:accent4>
        <a:srgbClr val="535353"/>
      </a:accent4>
      <a:accent5>
        <a:srgbClr val="3D6B8A"/>
      </a:accent5>
      <a:accent6>
        <a:srgbClr val="005480"/>
      </a:accent6>
      <a:hlink>
        <a:srgbClr val="CC6600"/>
      </a:hlink>
      <a:folHlink>
        <a:srgbClr val="CC66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LC PowerPoint Template - 16x9.potx" id="{5F617092-972D-4130-828B-1734B4209ECE}" vid="{19FF7469-AB8A-4908-B58D-7597DC03BBD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57aff42-bc22-40b0-a140-1b9cabdf45a7">
      <UserInfo>
        <DisplayName>Kim Le</DisplayName>
        <AccountId>29</AccountId>
        <AccountType/>
      </UserInfo>
    </SharedWithUsers>
    <TaxCatchAll xmlns="257aff42-bc22-40b0-a140-1b9cabdf45a7" xsi:nil="true"/>
    <lcf76f155ced4ddcb4097134ff3c332f xmlns="f1544004-7248-4312-b2d4-855665d7a2f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BA6BD6170C9164DA490496C365FD2E6" ma:contentTypeVersion="19" ma:contentTypeDescription="Create a new document." ma:contentTypeScope="" ma:versionID="652d4112e8d801592019132f4e1babc4">
  <xsd:schema xmlns:xsd="http://www.w3.org/2001/XMLSchema" xmlns:xs="http://www.w3.org/2001/XMLSchema" xmlns:p="http://schemas.microsoft.com/office/2006/metadata/properties" xmlns:ns2="f1544004-7248-4312-b2d4-855665d7a2f6" xmlns:ns3="257aff42-bc22-40b0-a140-1b9cabdf45a7" targetNamespace="http://schemas.microsoft.com/office/2006/metadata/properties" ma:root="true" ma:fieldsID="e07ec9222c62367507cd7f73d6a228a5" ns2:_="" ns3:_="">
    <xsd:import namespace="f1544004-7248-4312-b2d4-855665d7a2f6"/>
    <xsd:import namespace="257aff42-bc22-40b0-a140-1b9cabdf45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544004-7248-4312-b2d4-855665d7a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a9506d4-cf35-41b9-9e25-5432453bcc6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57aff42-bc22-40b0-a140-1b9cabdf45a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99c4771-f5f6-482d-a084-90b8e7e51928}" ma:internalName="TaxCatchAll" ma:showField="CatchAllData" ma:web="257aff42-bc22-40b0-a140-1b9cabdf45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99704A-DF20-4CB2-BF5F-C7FBC566BF38}">
  <ds:schemaRefs>
    <ds:schemaRef ds:uri="http://schemas.microsoft.com/sharepoint/v3/contenttype/forms"/>
  </ds:schemaRefs>
</ds:datastoreItem>
</file>

<file path=customXml/itemProps2.xml><?xml version="1.0" encoding="utf-8"?>
<ds:datastoreItem xmlns:ds="http://schemas.openxmlformats.org/officeDocument/2006/customXml" ds:itemID="{3E6D61AB-3E21-4014-8EE1-45D10C346C64}">
  <ds:schemaRefs>
    <ds:schemaRef ds:uri="http://purl.org/dc/terms/"/>
    <ds:schemaRef ds:uri="http://schemas.openxmlformats.org/package/2006/metadata/core-properties"/>
    <ds:schemaRef ds:uri="http://purl.org/dc/elements/1.1/"/>
    <ds:schemaRef ds:uri="http://schemas.microsoft.com/office/2006/metadata/properties"/>
    <ds:schemaRef ds:uri="f1544004-7248-4312-b2d4-855665d7a2f6"/>
    <ds:schemaRef ds:uri="http://www.w3.org/XML/1998/namespace"/>
    <ds:schemaRef ds:uri="http://schemas.microsoft.com/office/2006/documentManagement/types"/>
    <ds:schemaRef ds:uri="http://schemas.microsoft.com/office/infopath/2007/PartnerControls"/>
    <ds:schemaRef ds:uri="257aff42-bc22-40b0-a140-1b9cabdf45a7"/>
    <ds:schemaRef ds:uri="http://purl.org/dc/dcmitype/"/>
  </ds:schemaRefs>
</ds:datastoreItem>
</file>

<file path=customXml/itemProps3.xml><?xml version="1.0" encoding="utf-8"?>
<ds:datastoreItem xmlns:ds="http://schemas.openxmlformats.org/officeDocument/2006/customXml" ds:itemID="{49C5D03D-30F4-4ED2-A14A-A7008E1C35BF}">
  <ds:schemaRefs>
    <ds:schemaRef ds:uri="257aff42-bc22-40b0-a140-1b9cabdf45a7"/>
    <ds:schemaRef ds:uri="f1544004-7248-4312-b2d4-855665d7a2f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5986</TotalTime>
  <Words>3345</Words>
  <Application>Microsoft Macintosh PowerPoint</Application>
  <PresentationFormat>Widescreen</PresentationFormat>
  <Paragraphs>405</Paragraphs>
  <Slides>42</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Tw Cen MT</vt:lpstr>
      <vt:lpstr>Wingdings</vt:lpstr>
      <vt:lpstr>Office Theme</vt:lpstr>
      <vt:lpstr>CARe: Communication, Apology and Resolution Approaching adverse events with empathy</vt:lpstr>
      <vt:lpstr>Objectives</vt:lpstr>
      <vt:lpstr>Introduction and background</vt:lpstr>
      <vt:lpstr>PowerPoint Presentation</vt:lpstr>
      <vt:lpstr>PowerPoint Presentation</vt:lpstr>
      <vt:lpstr>Traditional approaches to mistakes</vt:lpstr>
      <vt:lpstr>What is wrong with the status quo?</vt:lpstr>
      <vt:lpstr>What is CARe?</vt:lpstr>
      <vt:lpstr>Principles of CARe</vt:lpstr>
      <vt:lpstr>Advisory board</vt:lpstr>
      <vt:lpstr>PowerPoint Presentation</vt:lpstr>
      <vt:lpstr>Why use CARe?</vt:lpstr>
      <vt:lpstr>CARe data</vt:lpstr>
      <vt:lpstr>What does the data show?*</vt:lpstr>
      <vt:lpstr>PowerPoint Presentation</vt:lpstr>
      <vt:lpstr>PowerPoint Presentation</vt:lpstr>
      <vt:lpstr>The Massachusetts pilot sites</vt:lpstr>
      <vt:lpstr>Cases tracked in MA study</vt:lpstr>
      <vt:lpstr>Conclusions</vt:lpstr>
      <vt:lpstr>Results: Were there any statistically significant changes (p&lt;0.05) in liability trends?</vt:lpstr>
      <vt:lpstr>Conclusions</vt:lpstr>
      <vt:lpstr>What patient safety improvement ideas has CARe generated?</vt:lpstr>
      <vt:lpstr> Providers are supportive of CARe overall</vt:lpstr>
      <vt:lpstr>After an adverse event</vt:lpstr>
      <vt:lpstr>After a medical error</vt:lpstr>
      <vt:lpstr>After a medical error</vt:lpstr>
      <vt:lpstr>Factors facilitating successful implementation</vt:lpstr>
      <vt:lpstr>CARe algorithms and procedures</vt:lpstr>
      <vt:lpstr>CARe adverse event pathway</vt:lpstr>
      <vt:lpstr>PowerPoint Presentation</vt:lpstr>
      <vt:lpstr>CARe insurer case protocol</vt:lpstr>
      <vt:lpstr>PowerPoint Presentation</vt:lpstr>
      <vt:lpstr>PowerPoint Presentation</vt:lpstr>
      <vt:lpstr>Steps following an adverse event:</vt:lpstr>
      <vt:lpstr>Case samples</vt:lpstr>
      <vt:lpstr>PowerPoint Presentation</vt:lpstr>
      <vt:lpstr>PowerPoint Presentation</vt:lpstr>
      <vt:lpstr>PowerPoint Presentation</vt:lpstr>
      <vt:lpstr>PowerPoint Presentation</vt:lpstr>
      <vt:lpstr>PowerPoint Presentation</vt:lpstr>
      <vt:lpstr>Publications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Implementing a Clinician and Staff Peer Support Program</dc:title>
  <dc:creator>Kim Le</dc:creator>
  <cp:lastModifiedBy>Kim Le</cp:lastModifiedBy>
  <cp:revision>2</cp:revision>
  <cp:lastPrinted>2023-01-19T15:25:50Z</cp:lastPrinted>
  <dcterms:created xsi:type="dcterms:W3CDTF">2022-04-29T17:16:01Z</dcterms:created>
  <dcterms:modified xsi:type="dcterms:W3CDTF">2023-11-01T16:49:42Z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0x0101004BA6BD6170C9164DA490496C365FD2E6</vt:lpwstr>
  </property>
  <property fmtid="{D5CDD505-2E9C-101B-9397-08002B2CF9AE}" pid="3" name="MediaServiceImageTags">
    <vt:lpwstr/>
  </property>
</Properties>
</file>