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handoutMasterIdLst>
    <p:handoutMasterId r:id="rId17"/>
  </p:handoutMasterIdLst>
  <p:sldIdLst>
    <p:sldId id="256" r:id="rId5"/>
    <p:sldId id="257" r:id="rId6"/>
    <p:sldId id="265" r:id="rId7"/>
    <p:sldId id="258" r:id="rId8"/>
    <p:sldId id="259" r:id="rId9"/>
    <p:sldId id="260" r:id="rId10"/>
    <p:sldId id="261" r:id="rId11"/>
    <p:sldId id="262" r:id="rId12"/>
    <p:sldId id="263" r:id="rId13"/>
    <p:sldId id="264" r:id="rId14"/>
    <p:sldId id="266"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00701E-A959-4129-8153-7FACDCEEA859}" v="28" dt="2021-11-16T14:53:48.1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cqueline Ewuoso" userId="e43f8794-5fde-4dfd-86a8-717cf07573f4" providerId="ADAL" clId="{8600701E-A959-4129-8153-7FACDCEEA859}"/>
    <pc:docChg chg="modSld">
      <pc:chgData name="Jacqueline Ewuoso" userId="e43f8794-5fde-4dfd-86a8-717cf07573f4" providerId="ADAL" clId="{8600701E-A959-4129-8153-7FACDCEEA859}" dt="2021-11-16T14:53:48.199" v="23" actId="207"/>
      <pc:docMkLst>
        <pc:docMk/>
      </pc:docMkLst>
      <pc:sldChg chg="modSp mod">
        <pc:chgData name="Jacqueline Ewuoso" userId="e43f8794-5fde-4dfd-86a8-717cf07573f4" providerId="ADAL" clId="{8600701E-A959-4129-8153-7FACDCEEA859}" dt="2021-11-16T14:53:48.199" v="23" actId="207"/>
        <pc:sldMkLst>
          <pc:docMk/>
          <pc:sldMk cId="3508378933" sldId="256"/>
        </pc:sldMkLst>
        <pc:spChg chg="mod">
          <ac:chgData name="Jacqueline Ewuoso" userId="e43f8794-5fde-4dfd-86a8-717cf07573f4" providerId="ADAL" clId="{8600701E-A959-4129-8153-7FACDCEEA859}" dt="2021-11-16T14:53:48.199" v="23" actId="207"/>
          <ac:spMkLst>
            <pc:docMk/>
            <pc:sldMk cId="3508378933" sldId="256"/>
            <ac:spMk id="2" creationId="{00000000-0000-0000-0000-000000000000}"/>
          </ac:spMkLst>
        </pc:spChg>
      </pc:sldChg>
      <pc:sldChg chg="modSp mod">
        <pc:chgData name="Jacqueline Ewuoso" userId="e43f8794-5fde-4dfd-86a8-717cf07573f4" providerId="ADAL" clId="{8600701E-A959-4129-8153-7FACDCEEA859}" dt="2021-11-16T14:53:35.326" v="22" actId="20577"/>
        <pc:sldMkLst>
          <pc:docMk/>
          <pc:sldMk cId="1592628446" sldId="266"/>
        </pc:sldMkLst>
        <pc:spChg chg="mod">
          <ac:chgData name="Jacqueline Ewuoso" userId="e43f8794-5fde-4dfd-86a8-717cf07573f4" providerId="ADAL" clId="{8600701E-A959-4129-8153-7FACDCEEA859}" dt="2021-11-16T14:53:35.326" v="22" actId="20577"/>
          <ac:spMkLst>
            <pc:docMk/>
            <pc:sldMk cId="1592628446" sldId="266"/>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7582C64C-4C27-4C0F-B1D5-0B52BA084DFF}" type="datetimeFigureOut">
              <a:rPr lang="en-US" smtClean="0"/>
              <a:t>11/16/2021</a:t>
            </a:fld>
            <a:endParaRPr lang="en-US"/>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121F043A-4F5B-422A-9AD5-DA10B1290570}" type="slidenum">
              <a:rPr lang="en-US" smtClean="0"/>
              <a:t>‹#›</a:t>
            </a:fld>
            <a:endParaRPr lang="en-US"/>
          </a:p>
        </p:txBody>
      </p:sp>
    </p:spTree>
    <p:extLst>
      <p:ext uri="{BB962C8B-B14F-4D97-AF65-F5344CB8AC3E}">
        <p14:creationId xmlns:p14="http://schemas.microsoft.com/office/powerpoint/2010/main" val="662905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3F38BD1-90F9-4D00-A244-39FB42634DCA}" type="datetimeFigureOut">
              <a:rPr lang="en-US" smtClean="0"/>
              <a:t>11/16/2021</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E77FA965-2907-4C98-BF9E-04FCBED13A58}" type="slidenum">
              <a:rPr lang="en-US" smtClean="0"/>
              <a:t>‹#›</a:t>
            </a:fld>
            <a:endParaRPr lang="en-US"/>
          </a:p>
        </p:txBody>
      </p:sp>
    </p:spTree>
    <p:extLst>
      <p:ext uri="{BB962C8B-B14F-4D97-AF65-F5344CB8AC3E}">
        <p14:creationId xmlns:p14="http://schemas.microsoft.com/office/powerpoint/2010/main" val="23615597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DCF65FA-F577-4169-882E-EFA165ED116B}" type="slidenum">
              <a:rPr lang="en-US" altLang="en-US" smtClean="0"/>
              <a:pPr>
                <a:defRPr/>
              </a:pPr>
              <a:t>7</a:t>
            </a:fld>
            <a:endParaRPr lang="en-US" altLang="en-US"/>
          </a:p>
        </p:txBody>
      </p:sp>
    </p:spTree>
    <p:extLst>
      <p:ext uri="{BB962C8B-B14F-4D97-AF65-F5344CB8AC3E}">
        <p14:creationId xmlns:p14="http://schemas.microsoft.com/office/powerpoint/2010/main" val="3108004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DCF65FA-F577-4169-882E-EFA165ED116B}" type="slidenum">
              <a:rPr lang="en-US" altLang="en-US" smtClean="0"/>
              <a:pPr>
                <a:defRPr/>
              </a:pPr>
              <a:t>10</a:t>
            </a:fld>
            <a:endParaRPr lang="en-US" altLang="en-US"/>
          </a:p>
        </p:txBody>
      </p:sp>
    </p:spTree>
    <p:extLst>
      <p:ext uri="{BB962C8B-B14F-4D97-AF65-F5344CB8AC3E}">
        <p14:creationId xmlns:p14="http://schemas.microsoft.com/office/powerpoint/2010/main" val="752959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306EE58-65C2-4F76-ACA5-66BBC482243F}"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74461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06EE58-65C2-4F76-ACA5-66BBC482243F}"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2296178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06EE58-65C2-4F76-ACA5-66BBC482243F}"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505934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06EE58-65C2-4F76-ACA5-66BBC482243F}"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55680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06EE58-65C2-4F76-ACA5-66BBC482243F}" type="datetimeFigureOut">
              <a:rPr lang="en-US" smtClean="0"/>
              <a:t>11/16/2021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2978883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306EE58-65C2-4F76-ACA5-66BBC482243F}"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2830655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306EE58-65C2-4F76-ACA5-66BBC482243F}" type="datetimeFigureOut">
              <a:rPr lang="en-US" smtClean="0"/>
              <a:t>11/16/2021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2036265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306EE58-65C2-4F76-ACA5-66BBC482243F}" type="datetimeFigureOut">
              <a:rPr lang="en-US" smtClean="0"/>
              <a:t>11/16/2021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764142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06EE58-65C2-4F76-ACA5-66BBC482243F}" type="datetimeFigureOut">
              <a:rPr lang="en-US" smtClean="0"/>
              <a:t>11/16/2021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53147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06EE58-65C2-4F76-ACA5-66BBC482243F}"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36159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06EE58-65C2-4F76-ACA5-66BBC482243F}" type="datetimeFigureOut">
              <a:rPr lang="en-US" smtClean="0"/>
              <a:t>11/16/2021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029F7-E092-4AB8-9F04-6E66FAE3A2C3}" type="slidenum">
              <a:rPr lang="en-US" smtClean="0"/>
              <a:t>‹#›</a:t>
            </a:fld>
            <a:endParaRPr lang="en-US"/>
          </a:p>
        </p:txBody>
      </p:sp>
    </p:spTree>
    <p:extLst>
      <p:ext uri="{BB962C8B-B14F-4D97-AF65-F5344CB8AC3E}">
        <p14:creationId xmlns:p14="http://schemas.microsoft.com/office/powerpoint/2010/main" val="1121854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06EE58-65C2-4F76-ACA5-66BBC482243F}" type="datetimeFigureOut">
              <a:rPr lang="en-US" smtClean="0"/>
              <a:t>11/16/2021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029F7-E092-4AB8-9F04-6E66FAE3A2C3}" type="slidenum">
              <a:rPr lang="en-US" smtClean="0"/>
              <a:t>‹#›</a:t>
            </a:fld>
            <a:endParaRPr lang="en-US"/>
          </a:p>
        </p:txBody>
      </p:sp>
    </p:spTree>
    <p:extLst>
      <p:ext uri="{BB962C8B-B14F-4D97-AF65-F5344CB8AC3E}">
        <p14:creationId xmlns:p14="http://schemas.microsoft.com/office/powerpoint/2010/main" val="28287349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Peer Support </a:t>
            </a:r>
            <a:br>
              <a:rPr lang="en-US"/>
            </a:br>
            <a:r>
              <a:rPr lang="en-US" sz="4000" i="1"/>
              <a:t>(</a:t>
            </a:r>
            <a:r>
              <a:rPr lang="en-US" sz="4000" i="1">
                <a:solidFill>
                  <a:srgbClr val="FF0000"/>
                </a:solidFill>
              </a:rPr>
              <a:t>Best Hospital</a:t>
            </a:r>
            <a:r>
              <a:rPr lang="en-US" sz="4000" i="1"/>
              <a:t>)</a:t>
            </a:r>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5083789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 to providing support</a:t>
            </a:r>
          </a:p>
        </p:txBody>
      </p:sp>
      <p:sp>
        <p:nvSpPr>
          <p:cNvPr id="3" name="Content Placeholder 2"/>
          <p:cNvSpPr>
            <a:spLocks noGrp="1"/>
          </p:cNvSpPr>
          <p:nvPr>
            <p:ph idx="1"/>
          </p:nvPr>
        </p:nvSpPr>
        <p:spPr/>
        <p:txBody>
          <a:bodyPr/>
          <a:lstStyle/>
          <a:p>
            <a:r>
              <a:rPr lang="en-US"/>
              <a:t>Stigma to reaching out for help</a:t>
            </a:r>
          </a:p>
          <a:p>
            <a:r>
              <a:rPr lang="en-US"/>
              <a:t>High acuity areas have little time to integrate what has happened</a:t>
            </a:r>
          </a:p>
          <a:p>
            <a:r>
              <a:rPr lang="en-US"/>
              <a:t>Intense fear of the unknown</a:t>
            </a:r>
          </a:p>
          <a:p>
            <a:r>
              <a:rPr lang="en-US"/>
              <a:t>Fear a compromise of collegial relationships</a:t>
            </a:r>
          </a:p>
          <a:p>
            <a:r>
              <a:rPr lang="en-US"/>
              <a:t>Fear of legal implications (e.g., HIPAA, malpractice)</a:t>
            </a:r>
          </a:p>
          <a:p>
            <a:endParaRPr lang="en-US"/>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10</a:t>
            </a:fld>
            <a:endParaRPr lang="en-US" altLang="en-US"/>
          </a:p>
        </p:txBody>
      </p:sp>
    </p:spTree>
    <p:extLst>
      <p:ext uri="{BB962C8B-B14F-4D97-AF65-F5344CB8AC3E}">
        <p14:creationId xmlns:p14="http://schemas.microsoft.com/office/powerpoint/2010/main" val="2718854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it will work here:</a:t>
            </a:r>
          </a:p>
        </p:txBody>
      </p:sp>
      <p:sp>
        <p:nvSpPr>
          <p:cNvPr id="3" name="Content Placeholder 2"/>
          <p:cNvSpPr>
            <a:spLocks noGrp="1"/>
          </p:cNvSpPr>
          <p:nvPr>
            <p:ph idx="1"/>
          </p:nvPr>
        </p:nvSpPr>
        <p:spPr/>
        <p:txBody>
          <a:bodyPr/>
          <a:lstStyle/>
          <a:p>
            <a:r>
              <a:rPr lang="en-US">
                <a:solidFill>
                  <a:srgbClr val="FF0000"/>
                </a:solidFill>
              </a:rPr>
              <a:t>Training date:</a:t>
            </a:r>
          </a:p>
          <a:p>
            <a:r>
              <a:rPr lang="en-US">
                <a:solidFill>
                  <a:srgbClr val="FF0000"/>
                </a:solidFill>
              </a:rPr>
              <a:t>Which dept. is the pilot starting:</a:t>
            </a:r>
          </a:p>
          <a:p>
            <a:r>
              <a:rPr lang="en-US">
                <a:solidFill>
                  <a:srgbClr val="FF0000"/>
                </a:solidFill>
              </a:rPr>
              <a:t>Team or point person for the program:</a:t>
            </a:r>
          </a:p>
          <a:p>
            <a:r>
              <a:rPr lang="en-US">
                <a:solidFill>
                  <a:srgbClr val="FF0000"/>
                </a:solidFill>
              </a:rPr>
              <a:t>Process for activating peer support </a:t>
            </a:r>
          </a:p>
          <a:p>
            <a:endParaRPr lang="en-US"/>
          </a:p>
          <a:p>
            <a:endParaRPr lang="en-US"/>
          </a:p>
          <a:p>
            <a:endParaRPr lang="en-US"/>
          </a:p>
          <a:p>
            <a:endParaRPr lang="en-US"/>
          </a:p>
        </p:txBody>
      </p:sp>
    </p:spTree>
    <p:extLst>
      <p:ext uri="{BB962C8B-B14F-4D97-AF65-F5344CB8AC3E}">
        <p14:creationId xmlns:p14="http://schemas.microsoft.com/office/powerpoint/2010/main" val="1592628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32202" y="231355"/>
            <a:ext cx="8593157" cy="6081310"/>
          </a:xfrm>
        </p:spPr>
        <p:txBody>
          <a:bodyPr>
            <a:normAutofit/>
          </a:bodyPr>
          <a:lstStyle/>
          <a:p>
            <a:pPr marL="0" indent="0" algn="ctr">
              <a:buNone/>
            </a:pPr>
            <a:endParaRPr lang="en-US" sz="4800"/>
          </a:p>
          <a:p>
            <a:pPr marL="0" indent="0" algn="ctr">
              <a:buNone/>
            </a:pPr>
            <a:r>
              <a:rPr lang="en-US" sz="4800"/>
              <a:t>We are Creating a</a:t>
            </a:r>
          </a:p>
          <a:p>
            <a:pPr marL="0" indent="0" algn="ctr">
              <a:buNone/>
            </a:pPr>
            <a:endParaRPr lang="en-US" sz="4400"/>
          </a:p>
          <a:p>
            <a:pPr marL="0" indent="0" algn="ctr">
              <a:buNone/>
            </a:pPr>
            <a:r>
              <a:rPr lang="en-US" sz="5400" b="1">
                <a:solidFill>
                  <a:srgbClr val="005480"/>
                </a:solidFill>
              </a:rPr>
              <a:t>Peer Support Service </a:t>
            </a:r>
          </a:p>
          <a:p>
            <a:pPr marL="0" indent="0" algn="ctr">
              <a:buNone/>
            </a:pPr>
            <a:r>
              <a:rPr lang="en-US" sz="4800"/>
              <a:t>for </a:t>
            </a:r>
          </a:p>
          <a:p>
            <a:pPr marL="0" indent="0" algn="ctr">
              <a:buNone/>
            </a:pPr>
            <a:r>
              <a:rPr lang="en-US" sz="5400" b="1">
                <a:solidFill>
                  <a:srgbClr val="005480"/>
                </a:solidFill>
              </a:rPr>
              <a:t>Clinicians and Staff</a:t>
            </a:r>
          </a:p>
        </p:txBody>
      </p:sp>
    </p:spTree>
    <p:extLst>
      <p:ext uri="{BB962C8B-B14F-4D97-AF65-F5344CB8AC3E}">
        <p14:creationId xmlns:p14="http://schemas.microsoft.com/office/powerpoint/2010/main" val="3270081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a:solidFill>
                  <a:srgbClr val="005480"/>
                </a:solidFill>
              </a:rPr>
              <a:t>What is Peer Support?</a:t>
            </a:r>
            <a:r>
              <a:rPr lang="en-US"/>
              <a:t>	</a:t>
            </a:r>
          </a:p>
        </p:txBody>
      </p:sp>
      <p:sp>
        <p:nvSpPr>
          <p:cNvPr id="3" name="Content Placeholder 2"/>
          <p:cNvSpPr>
            <a:spLocks noGrp="1"/>
          </p:cNvSpPr>
          <p:nvPr>
            <p:ph idx="1"/>
          </p:nvPr>
        </p:nvSpPr>
        <p:spPr>
          <a:xfrm>
            <a:off x="595140" y="1666014"/>
            <a:ext cx="7539210" cy="4553811"/>
          </a:xfrm>
        </p:spPr>
        <p:txBody>
          <a:bodyPr>
            <a:normAutofit/>
          </a:bodyPr>
          <a:lstStyle/>
          <a:p>
            <a:pPr marL="0" indent="0">
              <a:buNone/>
            </a:pPr>
            <a:r>
              <a:rPr lang="en-US" sz="3600"/>
              <a:t>It is one person connecting with someone who has an understanding of what they are going through usually because they have been there. Peer support is emotional first aid for clinicians impacted by adverse events, medical errors or other traumatic events encountered in the course of caring for patients. </a:t>
            </a:r>
          </a:p>
        </p:txBody>
      </p:sp>
    </p:spTree>
    <p:extLst>
      <p:ext uri="{BB962C8B-B14F-4D97-AF65-F5344CB8AC3E}">
        <p14:creationId xmlns:p14="http://schemas.microsoft.com/office/powerpoint/2010/main" val="323371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Why peer support?</a:t>
            </a:r>
          </a:p>
        </p:txBody>
      </p:sp>
      <p:sp>
        <p:nvSpPr>
          <p:cNvPr id="3" name="Content Placeholder 2"/>
          <p:cNvSpPr>
            <a:spLocks noGrp="1"/>
          </p:cNvSpPr>
          <p:nvPr>
            <p:ph idx="1"/>
          </p:nvPr>
        </p:nvSpPr>
        <p:spPr/>
        <p:txBody>
          <a:bodyPr/>
          <a:lstStyle/>
          <a:p>
            <a:r>
              <a:rPr lang="en-US" sz="2800"/>
              <a:t>Medical errors and other unexpected patient outcomes can traumatize not only patients and their and their loved ones, but members of the care team too.</a:t>
            </a:r>
          </a:p>
          <a:p>
            <a:r>
              <a:rPr lang="en-US" sz="2800"/>
              <a:t>Clinicians and staff may suffer emotional or physical distress, believing they have failed their patients and second-guessing their own clinical competence.</a:t>
            </a:r>
          </a:p>
          <a:p>
            <a:pPr lvl="1"/>
            <a:r>
              <a:rPr lang="en-US" sz="2400"/>
              <a:t>Some even decide to leave their positions or professions</a:t>
            </a:r>
          </a:p>
          <a:p>
            <a:endParaRPr lang="en-US"/>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4</a:t>
            </a:fld>
            <a:endParaRPr lang="en-US" altLang="en-US"/>
          </a:p>
        </p:txBody>
      </p:sp>
    </p:spTree>
    <p:extLst>
      <p:ext uri="{BB962C8B-B14F-4D97-AF65-F5344CB8AC3E}">
        <p14:creationId xmlns:p14="http://schemas.microsoft.com/office/powerpoint/2010/main" val="3516000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p:cNvPicPr>
            <a:picLocks noChangeAspect="1" noChangeArrowheads="1"/>
          </p:cNvPicPr>
          <p:nvPr/>
        </p:nvPicPr>
        <p:blipFill rotWithShape="1">
          <a:blip r:embed="rId2">
            <a:extLst>
              <a:ext uri="{28A0092B-C50C-407E-A947-70E740481C1C}">
                <a14:useLocalDpi xmlns:a14="http://schemas.microsoft.com/office/drawing/2010/main" val="0"/>
              </a:ext>
            </a:extLst>
          </a:blip>
          <a:srcRect t="20664" b="14223"/>
          <a:stretch/>
        </p:blipFill>
        <p:spPr bwMode="auto">
          <a:xfrm>
            <a:off x="2046372" y="1672571"/>
            <a:ext cx="5530038" cy="4129038"/>
          </a:xfrm>
          <a:prstGeom prst="rect">
            <a:avLst/>
          </a:prstGeom>
          <a:noFill/>
          <a:ln w="38100">
            <a:solidFill>
              <a:schemeClr val="accent4"/>
            </a:solidFill>
            <a:miter lim="800000"/>
            <a:headEnd/>
            <a:tailEnd/>
          </a:ln>
          <a:extLst>
            <a:ext uri="{909E8E84-426E-40DD-AFC4-6F175D3DCCD1}">
              <a14:hiddenFill xmlns:a14="http://schemas.microsoft.com/office/drawing/2010/main">
                <a:solidFill>
                  <a:srgbClr val="FFFFFF"/>
                </a:solidFill>
              </a14:hiddenFill>
            </a:ext>
          </a:extLst>
        </p:spPr>
      </p:pic>
      <p:sp>
        <p:nvSpPr>
          <p:cNvPr id="6" name="Text Box 9"/>
          <p:cNvSpPr txBox="1">
            <a:spLocks noChangeArrowheads="1"/>
          </p:cNvSpPr>
          <p:nvPr/>
        </p:nvSpPr>
        <p:spPr bwMode="auto">
          <a:xfrm>
            <a:off x="2776697" y="5964465"/>
            <a:ext cx="6248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80000"/>
              <a:buFont typeface="Wingdings" pitchFamily="2" charset="2"/>
              <a:buChar char="n"/>
              <a:defRPr sz="3200">
                <a:solidFill>
                  <a:schemeClr val="tx1"/>
                </a:solidFill>
                <a:latin typeface="Tahoma" pitchFamily="34" charset="0"/>
              </a:defRPr>
            </a:lvl1pPr>
            <a:lvl2pPr marL="742950" indent="-285750">
              <a:spcBef>
                <a:spcPct val="20000"/>
              </a:spcBef>
              <a:buClr>
                <a:schemeClr val="tx1"/>
              </a:buClr>
              <a:buChar char="–"/>
              <a:defRPr sz="2800">
                <a:solidFill>
                  <a:schemeClr val="tx1"/>
                </a:solidFill>
                <a:latin typeface="Tahoma" pitchFamily="34" charset="0"/>
              </a:defRPr>
            </a:lvl2pPr>
            <a:lvl3pPr marL="1143000" indent="-228600">
              <a:spcBef>
                <a:spcPct val="20000"/>
              </a:spcBef>
              <a:buClr>
                <a:schemeClr val="hlink"/>
              </a:buClr>
              <a:buFont typeface="Wingdings" pitchFamily="2" charset="2"/>
              <a:buChar char="§"/>
              <a:defRPr sz="2400">
                <a:solidFill>
                  <a:schemeClr val="tx1"/>
                </a:solidFill>
                <a:latin typeface="Tahoma" pitchFamily="34" charset="0"/>
              </a:defRPr>
            </a:lvl3pPr>
            <a:lvl4pPr marL="1600200" indent="-228600">
              <a:spcBef>
                <a:spcPct val="20000"/>
              </a:spcBef>
              <a:buChar char="–"/>
              <a:defRPr sz="2000">
                <a:solidFill>
                  <a:schemeClr val="tx1"/>
                </a:solidFill>
                <a:latin typeface="Tahoma" pitchFamily="34" charset="0"/>
              </a:defRPr>
            </a:lvl4pPr>
            <a:lvl5pPr marL="2057400" indent="-228600">
              <a:spcBef>
                <a:spcPct val="20000"/>
              </a:spcBef>
              <a:buClr>
                <a:schemeClr val="hlink"/>
              </a:buClr>
              <a:buFont typeface="Wingdings" pitchFamily="2" charset="2"/>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hlink"/>
              </a:buClr>
              <a:buFont typeface="Wingdings" pitchFamily="2" charset="2"/>
              <a:buChar char="§"/>
              <a:defRPr sz="2000">
                <a:solidFill>
                  <a:schemeClr val="tx1"/>
                </a:solidFill>
                <a:latin typeface="Tahoma" pitchFamily="34" charset="0"/>
              </a:defRPr>
            </a:lvl9pPr>
          </a:lstStyle>
          <a:p>
            <a:pPr defTabSz="914400" fontAlgn="auto">
              <a:spcBef>
                <a:spcPct val="50000"/>
              </a:spcBef>
              <a:spcAft>
                <a:spcPts val="0"/>
              </a:spcAft>
              <a:buClrTx/>
              <a:buSzTx/>
              <a:buFontTx/>
              <a:buNone/>
            </a:pPr>
            <a:r>
              <a:rPr lang="en-US" altLang="en-US" sz="1400">
                <a:solidFill>
                  <a:prstClr val="black"/>
                </a:solidFill>
                <a:latin typeface="+mn-lt"/>
              </a:rPr>
              <a:t>Scott, S. </a:t>
            </a:r>
            <a:r>
              <a:rPr lang="en-US" altLang="en-US" sz="1400" err="1">
                <a:solidFill>
                  <a:prstClr val="black"/>
                </a:solidFill>
                <a:latin typeface="+mn-lt"/>
              </a:rPr>
              <a:t>Jt</a:t>
            </a:r>
            <a:r>
              <a:rPr lang="en-US" altLang="en-US" sz="1400">
                <a:solidFill>
                  <a:prstClr val="black"/>
                </a:solidFill>
                <a:latin typeface="+mn-lt"/>
              </a:rPr>
              <a:t> </a:t>
            </a:r>
            <a:r>
              <a:rPr lang="en-US" altLang="en-US" sz="1400" err="1">
                <a:solidFill>
                  <a:prstClr val="black"/>
                </a:solidFill>
                <a:latin typeface="+mn-lt"/>
              </a:rPr>
              <a:t>Comm</a:t>
            </a:r>
            <a:r>
              <a:rPr lang="en-US" altLang="en-US" sz="1400">
                <a:solidFill>
                  <a:prstClr val="black"/>
                </a:solidFill>
                <a:latin typeface="+mn-lt"/>
              </a:rPr>
              <a:t> J </a:t>
            </a:r>
            <a:r>
              <a:rPr lang="en-US" altLang="en-US" sz="1400" err="1">
                <a:solidFill>
                  <a:prstClr val="black"/>
                </a:solidFill>
                <a:latin typeface="+mn-lt"/>
              </a:rPr>
              <a:t>Qual</a:t>
            </a:r>
            <a:r>
              <a:rPr lang="en-US" altLang="en-US" sz="1400">
                <a:solidFill>
                  <a:prstClr val="black"/>
                </a:solidFill>
                <a:latin typeface="+mn-lt"/>
              </a:rPr>
              <a:t> and Pt Safety. Caring for Our Own: Deploying a </a:t>
            </a:r>
            <a:r>
              <a:rPr lang="en-US" altLang="en-US" sz="1400" err="1">
                <a:solidFill>
                  <a:prstClr val="black"/>
                </a:solidFill>
                <a:latin typeface="+mn-lt"/>
              </a:rPr>
              <a:t>Systemwide</a:t>
            </a:r>
            <a:r>
              <a:rPr lang="en-US" altLang="en-US" sz="1400">
                <a:solidFill>
                  <a:prstClr val="black"/>
                </a:solidFill>
                <a:latin typeface="+mn-lt"/>
              </a:rPr>
              <a:t> Second Victim Rapid Response Team. May 2010</a:t>
            </a:r>
          </a:p>
        </p:txBody>
      </p:sp>
      <p:sp>
        <p:nvSpPr>
          <p:cNvPr id="2" name="Oval 1"/>
          <p:cNvSpPr/>
          <p:nvPr/>
        </p:nvSpPr>
        <p:spPr>
          <a:xfrm>
            <a:off x="1621877" y="1817915"/>
            <a:ext cx="6379028" cy="740228"/>
          </a:xfrm>
          <a:prstGeom prst="ellipse">
            <a:avLst/>
          </a:prstGeom>
          <a:no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7" name="Title 1"/>
          <p:cNvSpPr txBox="1">
            <a:spLocks/>
          </p:cNvSpPr>
          <p:nvPr/>
        </p:nvSpPr>
        <p:spPr>
          <a:xfrm>
            <a:off x="457200" y="187325"/>
            <a:ext cx="8229600" cy="993775"/>
          </a:xfrm>
          <a:prstGeom prst="rect">
            <a:avLst/>
          </a:prstGeom>
        </p:spPr>
        <p:txBody>
          <a:bodyPr/>
          <a:lstStyle>
            <a:lvl1pPr algn="l" defTabSz="457200" rtl="0" eaLnBrk="1" fontAlgn="base" hangingPunct="1">
              <a:spcBef>
                <a:spcPct val="0"/>
              </a:spcBef>
              <a:spcAft>
                <a:spcPct val="0"/>
              </a:spcAft>
              <a:defRPr sz="3800" kern="1200">
                <a:solidFill>
                  <a:srgbClr val="005480"/>
                </a:solidFill>
                <a:latin typeface="+mj-lt"/>
                <a:ea typeface="MS PGothic" pitchFamily="34" charset="-128"/>
                <a:cs typeface="ＭＳ Ｐゴシック" charset="0"/>
              </a:defRPr>
            </a:lvl1pPr>
            <a:lvl2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2pPr>
            <a:lvl3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3pPr>
            <a:lvl4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4pPr>
            <a:lvl5pPr algn="l" defTabSz="457200" rtl="0" eaLnBrk="1" fontAlgn="base" hangingPunct="1">
              <a:spcBef>
                <a:spcPct val="0"/>
              </a:spcBef>
              <a:spcAft>
                <a:spcPct val="0"/>
              </a:spcAft>
              <a:defRPr sz="3800">
                <a:solidFill>
                  <a:srgbClr val="005480"/>
                </a:solidFill>
                <a:latin typeface="Calibri" charset="0"/>
                <a:ea typeface="MS PGothic" pitchFamily="34" charset="-128"/>
                <a:cs typeface="ＭＳ Ｐゴシック" charset="0"/>
              </a:defRPr>
            </a:lvl5pPr>
            <a:lvl6pPr marL="4572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defTabSz="457200"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a:lstStyle>
          <a:p>
            <a:r>
              <a:rPr lang="en-US"/>
              <a:t>Preferred source of emotional support after a clinical event </a:t>
            </a:r>
          </a:p>
        </p:txBody>
      </p:sp>
    </p:spTree>
    <p:extLst>
      <p:ext uri="{BB962C8B-B14F-4D97-AF65-F5344CB8AC3E}">
        <p14:creationId xmlns:p14="http://schemas.microsoft.com/office/powerpoint/2010/main" val="2074763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325"/>
            <a:ext cx="8229600" cy="993775"/>
          </a:xfrm>
        </p:spPr>
        <p:txBody>
          <a:bodyPr>
            <a:normAutofit fontScale="90000"/>
          </a:bodyPr>
          <a:lstStyle/>
          <a:p>
            <a:r>
              <a:rPr lang="en-US"/>
              <a:t>Hallmarks of a Peer Support Program</a:t>
            </a:r>
          </a:p>
        </p:txBody>
      </p:sp>
      <p:sp>
        <p:nvSpPr>
          <p:cNvPr id="3" name="Content Placeholder 2"/>
          <p:cNvSpPr>
            <a:spLocks noGrp="1"/>
          </p:cNvSpPr>
          <p:nvPr>
            <p:ph idx="1"/>
          </p:nvPr>
        </p:nvSpPr>
        <p:spPr>
          <a:xfrm>
            <a:off x="457200" y="1610436"/>
            <a:ext cx="8229600" cy="4515727"/>
          </a:xfrm>
        </p:spPr>
        <p:txBody>
          <a:bodyPr/>
          <a:lstStyle/>
          <a:p>
            <a:r>
              <a:rPr lang="en-US"/>
              <a:t>Credibility of peers</a:t>
            </a:r>
          </a:p>
          <a:p>
            <a:r>
              <a:rPr lang="en-US"/>
              <a:t>Immediate availability</a:t>
            </a:r>
          </a:p>
          <a:p>
            <a:r>
              <a:rPr lang="en-US"/>
              <a:t>Voluntary access</a:t>
            </a:r>
          </a:p>
          <a:p>
            <a:r>
              <a:rPr lang="en-US"/>
              <a:t>Confidential</a:t>
            </a:r>
          </a:p>
          <a:p>
            <a:r>
              <a:rPr lang="en-US"/>
              <a:t>Emotional “first aid” (not therapy!)</a:t>
            </a:r>
          </a:p>
          <a:p>
            <a:r>
              <a:rPr lang="en-US"/>
              <a:t>Facilitated access to next level of support</a:t>
            </a:r>
          </a:p>
          <a:p>
            <a:endParaRPr lang="en-US"/>
          </a:p>
        </p:txBody>
      </p:sp>
      <p:sp>
        <p:nvSpPr>
          <p:cNvPr id="4" name="Slide Number Placeholder 3"/>
          <p:cNvSpPr>
            <a:spLocks noGrp="1"/>
          </p:cNvSpPr>
          <p:nvPr>
            <p:ph type="sldNum" sz="quarter" idx="10"/>
          </p:nvPr>
        </p:nvSpPr>
        <p:spPr/>
        <p:txBody>
          <a:bodyPr/>
          <a:lstStyle/>
          <a:p>
            <a:pPr>
              <a:defRPr/>
            </a:pPr>
            <a:fld id="{54D0D594-6361-41CB-AC52-E35715BE46CF}" type="slidenum">
              <a:rPr lang="en-US" altLang="en-US" smtClean="0"/>
              <a:pPr>
                <a:defRPr/>
              </a:pPr>
              <a:t>6</a:t>
            </a:fld>
            <a:endParaRPr lang="en-US" altLang="en-US"/>
          </a:p>
        </p:txBody>
      </p:sp>
    </p:spTree>
    <p:extLst>
      <p:ext uri="{BB962C8B-B14F-4D97-AF65-F5344CB8AC3E}">
        <p14:creationId xmlns:p14="http://schemas.microsoft.com/office/powerpoint/2010/main" val="220708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a peer supporter DOES</a:t>
            </a:r>
          </a:p>
        </p:txBody>
      </p:sp>
      <p:sp>
        <p:nvSpPr>
          <p:cNvPr id="3" name="Content Placeholder 2"/>
          <p:cNvSpPr>
            <a:spLocks noGrp="1"/>
          </p:cNvSpPr>
          <p:nvPr>
            <p:ph idx="1"/>
          </p:nvPr>
        </p:nvSpPr>
        <p:spPr/>
        <p:txBody>
          <a:bodyPr/>
          <a:lstStyle/>
          <a:p>
            <a:pPr marL="0" indent="0">
              <a:buNone/>
            </a:pPr>
            <a:r>
              <a:rPr lang="en-US"/>
              <a:t>Provides one-on-one support to:</a:t>
            </a:r>
          </a:p>
          <a:p>
            <a:r>
              <a:rPr lang="en-US"/>
              <a:t>Normalize feelings of peer</a:t>
            </a:r>
          </a:p>
          <a:p>
            <a:r>
              <a:rPr lang="en-US"/>
              <a:t>Validation of your peer</a:t>
            </a:r>
          </a:p>
          <a:p>
            <a:r>
              <a:rPr lang="en-US"/>
              <a:t>Assess peer’s need for professional resources</a:t>
            </a:r>
          </a:p>
          <a:p>
            <a:r>
              <a:rPr lang="en-US"/>
              <a:t>Direct peer to other resources as appropriate</a:t>
            </a:r>
          </a:p>
          <a:p>
            <a:r>
              <a:rPr lang="en-US"/>
              <a:t>“Check in” with peer in the short term and long term</a:t>
            </a:r>
          </a:p>
          <a:p>
            <a:endParaRPr lang="en-US"/>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7</a:t>
            </a:fld>
            <a:endParaRPr lang="en-US" altLang="en-US"/>
          </a:p>
        </p:txBody>
      </p:sp>
    </p:spTree>
    <p:extLst>
      <p:ext uri="{BB962C8B-B14F-4D97-AF65-F5344CB8AC3E}">
        <p14:creationId xmlns:p14="http://schemas.microsoft.com/office/powerpoint/2010/main" val="6193669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What a peer supporter </a:t>
            </a:r>
            <a:br>
              <a:rPr lang="en-US"/>
            </a:br>
            <a:r>
              <a:rPr lang="en-US"/>
              <a:t>does NOT do</a:t>
            </a:r>
          </a:p>
        </p:txBody>
      </p:sp>
      <p:sp>
        <p:nvSpPr>
          <p:cNvPr id="3" name="Content Placeholder 2"/>
          <p:cNvSpPr>
            <a:spLocks noGrp="1"/>
          </p:cNvSpPr>
          <p:nvPr>
            <p:ph idx="1"/>
          </p:nvPr>
        </p:nvSpPr>
        <p:spPr>
          <a:xfrm>
            <a:off x="457200" y="1605014"/>
            <a:ext cx="8229600" cy="4725865"/>
          </a:xfrm>
        </p:spPr>
        <p:txBody>
          <a:bodyPr/>
          <a:lstStyle/>
          <a:p>
            <a:r>
              <a:rPr lang="en-US"/>
              <a:t>Participate in Quality Assurance, RCAs</a:t>
            </a:r>
          </a:p>
          <a:p>
            <a:r>
              <a:rPr lang="en-US"/>
              <a:t>Offer disclosure coaching</a:t>
            </a:r>
          </a:p>
          <a:p>
            <a:r>
              <a:rPr lang="en-US"/>
              <a:t>Address job performance issues</a:t>
            </a:r>
          </a:p>
          <a:p>
            <a:r>
              <a:rPr lang="en-US"/>
              <a:t>Provide substance use disorder or violence prevention coaching</a:t>
            </a:r>
          </a:p>
          <a:p>
            <a:r>
              <a:rPr lang="en-US"/>
              <a:t>Advise on malpractice risk </a:t>
            </a:r>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8</a:t>
            </a:fld>
            <a:endParaRPr lang="en-US" altLang="en-US"/>
          </a:p>
        </p:txBody>
      </p:sp>
    </p:spTree>
    <p:extLst>
      <p:ext uri="{BB962C8B-B14F-4D97-AF65-F5344CB8AC3E}">
        <p14:creationId xmlns:p14="http://schemas.microsoft.com/office/powerpoint/2010/main" val="1473962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How peer supporters reach out</a:t>
            </a:r>
          </a:p>
        </p:txBody>
      </p:sp>
      <p:sp>
        <p:nvSpPr>
          <p:cNvPr id="3" name="Content Placeholder 2"/>
          <p:cNvSpPr>
            <a:spLocks noGrp="1"/>
          </p:cNvSpPr>
          <p:nvPr>
            <p:ph idx="1"/>
          </p:nvPr>
        </p:nvSpPr>
        <p:spPr>
          <a:xfrm>
            <a:off x="457200" y="1531414"/>
            <a:ext cx="8229600" cy="4725865"/>
          </a:xfrm>
        </p:spPr>
        <p:txBody>
          <a:bodyPr/>
          <a:lstStyle/>
          <a:p>
            <a:r>
              <a:rPr lang="en-US"/>
              <a:t>In person (when the peer is alone or on an appropriate break from work)</a:t>
            </a:r>
          </a:p>
          <a:p>
            <a:r>
              <a:rPr lang="en-US"/>
              <a:t>On the phone</a:t>
            </a:r>
          </a:p>
          <a:p>
            <a:r>
              <a:rPr lang="en-US"/>
              <a:t>By email (when not urgent)</a:t>
            </a:r>
          </a:p>
          <a:p>
            <a:endParaRPr lang="en-US"/>
          </a:p>
        </p:txBody>
      </p:sp>
      <p:sp>
        <p:nvSpPr>
          <p:cNvPr id="4" name="Slide Number Placeholder 3"/>
          <p:cNvSpPr>
            <a:spLocks noGrp="1"/>
          </p:cNvSpPr>
          <p:nvPr>
            <p:ph type="sldNum" sz="quarter" idx="10"/>
          </p:nvPr>
        </p:nvSpPr>
        <p:spPr/>
        <p:txBody>
          <a:bodyPr/>
          <a:lstStyle/>
          <a:p>
            <a:fld id="{D3B99B09-02C4-4618-8BF1-F55510757804}" type="slidenum">
              <a:rPr lang="en-US" altLang="en-US" smtClean="0"/>
              <a:pPr/>
              <a:t>9</a:t>
            </a:fld>
            <a:endParaRPr lang="en-US" altLang="en-US"/>
          </a:p>
        </p:txBody>
      </p:sp>
    </p:spTree>
    <p:extLst>
      <p:ext uri="{BB962C8B-B14F-4D97-AF65-F5344CB8AC3E}">
        <p14:creationId xmlns:p14="http://schemas.microsoft.com/office/powerpoint/2010/main" val="39357002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BA6BD6170C9164DA490496C365FD2E6" ma:contentTypeVersion="13" ma:contentTypeDescription="Create a new document." ma:contentTypeScope="" ma:versionID="0246a53db60d999de9bb02207971d113">
  <xsd:schema xmlns:xsd="http://www.w3.org/2001/XMLSchema" xmlns:xs="http://www.w3.org/2001/XMLSchema" xmlns:p="http://schemas.microsoft.com/office/2006/metadata/properties" xmlns:ns2="f1544004-7248-4312-b2d4-855665d7a2f6" xmlns:ns3="257aff42-bc22-40b0-a140-1b9cabdf45a7" targetNamespace="http://schemas.microsoft.com/office/2006/metadata/properties" ma:root="true" ma:fieldsID="cdbe36f48a36c71c01ad32f28cc5fd9d" ns2:_="" ns3:_="">
    <xsd:import namespace="f1544004-7248-4312-b2d4-855665d7a2f6"/>
    <xsd:import namespace="257aff42-bc22-40b0-a140-1b9cabdf45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544004-7248-4312-b2d4-855665d7a2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57aff42-bc22-40b0-a140-1b9cabdf45a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16EA76-CED3-45C5-A13A-4A88400C0AAE}">
  <ds:schemaRefs>
    <ds:schemaRef ds:uri="257aff42-bc22-40b0-a140-1b9cabdf45a7"/>
    <ds:schemaRef ds:uri="f1544004-7248-4312-b2d4-855665d7a2f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502FA8A-D16D-443D-A1F5-64FD428FCBA7}">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85F5B77-A040-4F3D-8433-5E1D9832B80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On-screen Show (4:3)</PresentationFormat>
  <Slides>11</Slides>
  <Notes>2</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Peer Support  (Best Hospital)</vt:lpstr>
      <vt:lpstr>PowerPoint Presentation</vt:lpstr>
      <vt:lpstr>What is Peer Support? </vt:lpstr>
      <vt:lpstr>Why peer support?</vt:lpstr>
      <vt:lpstr>PowerPoint Presentation</vt:lpstr>
      <vt:lpstr>Hallmarks of a Peer Support Program</vt:lpstr>
      <vt:lpstr>What a peer supporter DOES</vt:lpstr>
      <vt:lpstr>What a peer supporter  does NOT do</vt:lpstr>
      <vt:lpstr>How peer supporters reach out</vt:lpstr>
      <vt:lpstr>Challenges to providing support</vt:lpstr>
      <vt:lpstr>How it will work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Kenney, Linda (BLC)</dc:creator>
  <cp:revision>1</cp:revision>
  <cp:lastPrinted>2020-05-05T12:39:45Z</cp:lastPrinted>
  <dcterms:created xsi:type="dcterms:W3CDTF">2019-05-29T15:49:25Z</dcterms:created>
  <dcterms:modified xsi:type="dcterms:W3CDTF">2021-11-16T14:54:05Z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0x0101004BA6BD6170C9164DA490496C365FD2E6</vt:lpwstr>
  </property>
</Properties>
</file>