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28" r:id="rId3"/>
    <p:sldId id="416" r:id="rId4"/>
    <p:sldId id="429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</p:sldIdLst>
  <p:sldSz cx="9144000" cy="6858000" type="screen4x3"/>
  <p:notesSz cx="7010400" cy="92964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CEE458-1C10-E44A-B00F-52EB1337FA08}">
          <p14:sldIdLst>
            <p14:sldId id="256"/>
            <p14:sldId id="428"/>
            <p14:sldId id="416"/>
            <p14:sldId id="429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5" orient="horz" pos="720" userDrawn="1">
          <p15:clr>
            <a:srgbClr val="A4A3A4"/>
          </p15:clr>
        </p15:guide>
        <p15:guide id="8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87D"/>
    <a:srgbClr val="85312F"/>
    <a:srgbClr val="9DD4E7"/>
    <a:srgbClr val="C30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422" y="78"/>
      </p:cViewPr>
      <p:guideLst>
        <p:guide orient="horz" pos="2184"/>
        <p:guide pos="2880"/>
        <p:guide orient="horz" pos="2616"/>
        <p:guide orient="horz" pos="720"/>
        <p:guide orient="horz" pos="9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31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E92CF1-7AAC-4D70-AE13-0B2F01F378B8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3753DD-7B71-4370-9BB9-CD96FB049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1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EF16E7-82D3-4657-9C7E-FDEBEB89E2C9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C08A87-092D-4D2A-9111-4B7CD69E72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2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7D5D-EF52-4E73-9517-47DF4E2FB0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7D5D-EF52-4E73-9517-47DF4E2FB0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4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7D5D-EF52-4E73-9517-47DF4E2FB0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5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77D5D-EF52-4E73-9517-47DF4E2FB0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6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6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4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on_HIIN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8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6324" y="98653"/>
            <a:ext cx="1824499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BCC7D5"/>
                </a:solidFill>
                <a:latin typeface="Arial"/>
                <a:cs typeface="Arial"/>
              </a:defRPr>
            </a:lvl1pPr>
          </a:lstStyle>
          <a:p>
            <a:fld id="{D5E89C0B-19B9-204A-9F4E-2D8C322DB3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Mission_HIIN 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236990"/>
            <a:ext cx="8229600" cy="1565894"/>
          </a:xfrm>
          <a:prstGeom prst="rect">
            <a:avLst/>
          </a:prstGeom>
        </p:spPr>
        <p:txBody>
          <a:bodyPr vert="horz" lIns="91435" tIns="45718" rIns="91435" bIns="45718" rtlCol="0"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 for images </a:t>
            </a:r>
            <a:br>
              <a:rPr lang="en-US" dirty="0"/>
            </a:br>
            <a:r>
              <a:rPr lang="en-US" dirty="0"/>
              <a:t>or headline</a:t>
            </a:r>
          </a:p>
        </p:txBody>
      </p:sp>
    </p:spTree>
    <p:extLst>
      <p:ext uri="{BB962C8B-B14F-4D97-AF65-F5344CB8AC3E}">
        <p14:creationId xmlns:p14="http://schemas.microsoft.com/office/powerpoint/2010/main" val="330484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72" y="1281599"/>
            <a:ext cx="8225414" cy="586424"/>
          </a:xfrm>
        </p:spPr>
        <p:txBody>
          <a:bodyPr lIns="0" rIns="0">
            <a:normAutofit/>
          </a:bodyPr>
          <a:lstStyle>
            <a:lvl1pPr algn="l">
              <a:defRPr sz="2800" b="1" baseline="0">
                <a:solidFill>
                  <a:srgbClr val="C30F24"/>
                </a:solidFill>
                <a:latin typeface="+mj-lt"/>
                <a:cs typeface="Corbel"/>
              </a:defRPr>
            </a:lvl1pPr>
          </a:lstStyle>
          <a:p>
            <a:r>
              <a:rPr lang="en-US" dirty="0"/>
              <a:t>Interior Slide – Text Only, No Photos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1386" y="2056588"/>
            <a:ext cx="8229600" cy="3587448"/>
          </a:xfrm>
        </p:spPr>
        <p:txBody>
          <a:bodyPr lIns="0" tIns="0" rIns="0" bIns="0"/>
          <a:lstStyle>
            <a:lvl1pPr marL="0" marR="0" indent="0" algn="l" defTabSz="4571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1C6"/>
              </a:buClr>
              <a:buSzTx/>
              <a:buFont typeface="Arial"/>
              <a:buNone/>
              <a:tabLst/>
              <a:defRPr sz="1800" baseline="0">
                <a:solidFill>
                  <a:srgbClr val="455560"/>
                </a:solidFill>
                <a:latin typeface="Calibri"/>
                <a:cs typeface="Calibri"/>
              </a:defRPr>
            </a:lvl1pPr>
            <a:lvl2pPr marL="402316" marR="0" indent="-228589" algn="l" defTabSz="4571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1C6"/>
              </a:buClr>
              <a:buSzTx/>
              <a:buFont typeface="Arial"/>
              <a:buChar char="–"/>
              <a:tabLst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Intro to bulleted list descriptive sentence or very brief paragraph.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2790" y="6326147"/>
            <a:ext cx="65121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>
                <a:solidFill>
                  <a:srgbClr val="11387D"/>
                </a:solidFill>
                <a:latin typeface="Calibri"/>
                <a:cs typeface="Calibri"/>
              </a:defRPr>
            </a:lvl1pPr>
          </a:lstStyle>
          <a:p>
            <a:fld id="{D5E89C0B-19B9-204A-9F4E-2D8C322DB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8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Bulleted List Only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386" y="1160473"/>
            <a:ext cx="8225414" cy="586424"/>
          </a:xfrm>
        </p:spPr>
        <p:txBody>
          <a:bodyPr lIns="0" rIns="0">
            <a:normAutofit/>
          </a:bodyPr>
          <a:lstStyle>
            <a:lvl1pPr algn="l">
              <a:defRPr sz="2800" b="1" i="0" baseline="0">
                <a:solidFill>
                  <a:srgbClr val="C30F24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Interior Slide – Bulleted List Only, No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386" y="3151458"/>
            <a:ext cx="8229600" cy="3227832"/>
          </a:xfrm>
        </p:spPr>
        <p:txBody>
          <a:bodyPr lIns="0" tIns="0" rIns="0" bIns="0"/>
          <a:lstStyle>
            <a:lvl1pPr marL="466344" marR="0" indent="-374904" algn="l" defTabSz="4571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solidFill>
                  <a:srgbClr val="11387D"/>
                </a:solidFill>
                <a:latin typeface="Calibri"/>
                <a:cs typeface="Calibri"/>
              </a:defRPr>
            </a:lvl1pPr>
            <a:lvl2pPr marL="493776" marR="0" indent="-228589" algn="l" defTabSz="457177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–"/>
              <a:tabLst/>
              <a:defRPr sz="1600">
                <a:solidFill>
                  <a:srgbClr val="11387D"/>
                </a:solidFill>
                <a:latin typeface="Arial"/>
                <a:cs typeface="Arial"/>
              </a:defRPr>
            </a:lvl2pPr>
          </a:lstStyle>
          <a:p>
            <a:pPr marL="285736" marR="0" lvl="0" indent="-285736" algn="l" defTabSz="4571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Example of Bulleted List Text Style First Level</a:t>
            </a:r>
          </a:p>
          <a:p>
            <a:pPr marL="285736" marR="0" lvl="0" indent="-285736" algn="l" defTabSz="4571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Example of Bulleted List Text Style First Level</a:t>
            </a:r>
          </a:p>
          <a:p>
            <a:pPr marL="285736" marR="0" lvl="0" indent="-285736" algn="l" defTabSz="4571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Example of Bulleted List Text Style First Level</a:t>
            </a:r>
          </a:p>
          <a:p>
            <a:pPr marL="402316" marR="0" lvl="1" indent="-228589" algn="l" defTabSz="4571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–"/>
              <a:tabLst/>
              <a:defRPr/>
            </a:pPr>
            <a:r>
              <a:rPr lang="en-US" dirty="0"/>
              <a:t>Example of Bulleted List Second Level</a:t>
            </a:r>
          </a:p>
          <a:p>
            <a:pPr marL="402316" marR="0" lvl="1" indent="-228589" algn="l" defTabSz="4571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–"/>
              <a:tabLst/>
              <a:defRPr/>
            </a:pPr>
            <a:r>
              <a:rPr lang="en-US" dirty="0"/>
              <a:t>Example of Bulleted List Second Level</a:t>
            </a:r>
          </a:p>
          <a:p>
            <a:pPr marL="402316" marR="0" lvl="1" indent="-228589" algn="l" defTabSz="4571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–"/>
              <a:tabLst/>
              <a:defRPr/>
            </a:pPr>
            <a:r>
              <a:rPr lang="en-US" dirty="0"/>
              <a:t>Example of Bulleted List Second Level</a:t>
            </a:r>
          </a:p>
          <a:p>
            <a:pPr marL="402316" marR="0" lvl="1" indent="-228589" algn="l" defTabSz="4571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–"/>
              <a:tabLst/>
              <a:defRPr/>
            </a:pP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1386" y="1914121"/>
            <a:ext cx="8229600" cy="667265"/>
          </a:xfrm>
        </p:spPr>
        <p:txBody>
          <a:bodyPr lIns="0" tIns="0" rIns="0" bIns="0"/>
          <a:lstStyle>
            <a:lvl1pPr marL="0" marR="0" indent="0" algn="l" defTabSz="4571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1C6"/>
              </a:buClr>
              <a:buSzTx/>
              <a:buFont typeface="Arial"/>
              <a:buNone/>
              <a:tabLst/>
              <a:defRPr sz="1800" baseline="0">
                <a:solidFill>
                  <a:srgbClr val="11387D"/>
                </a:solidFill>
                <a:latin typeface="Calibri"/>
                <a:cs typeface="Calibri"/>
              </a:defRPr>
            </a:lvl1pPr>
            <a:lvl2pPr marL="402316" marR="0" indent="-228589" algn="l" defTabSz="4571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1C6"/>
              </a:buClr>
              <a:buSzTx/>
              <a:buFont typeface="Arial"/>
              <a:buChar char="–"/>
              <a:tabLst/>
              <a:defRPr sz="1600">
                <a:latin typeface="Arial"/>
                <a:cs typeface="Arial"/>
              </a:defRPr>
            </a:lvl2pPr>
          </a:lstStyle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1C6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Intro to bulleted list descriptive sentence or very brief paragraph. Intro to bulleted list descriptive sentence or very brief paragraph.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2790" y="6326147"/>
            <a:ext cx="65121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>
                <a:solidFill>
                  <a:srgbClr val="11387D"/>
                </a:solidFill>
                <a:latin typeface="Calibri"/>
                <a:cs typeface="Calibri"/>
              </a:defRPr>
            </a:lvl1pPr>
          </a:lstStyle>
          <a:p>
            <a:fld id="{D5E89C0B-19B9-204A-9F4E-2D8C322DB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2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386" y="1226125"/>
            <a:ext cx="8225414" cy="586424"/>
          </a:xfrm>
        </p:spPr>
        <p:txBody>
          <a:bodyPr lIns="0" rIns="0">
            <a:normAutofit/>
          </a:bodyPr>
          <a:lstStyle>
            <a:lvl1pPr algn="l">
              <a:defRPr sz="2800" b="1" baseline="0">
                <a:solidFill>
                  <a:srgbClr val="C30F24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Interior Slide – Charts Only, No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2790" y="6326147"/>
            <a:ext cx="65121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>
                <a:solidFill>
                  <a:srgbClr val="11387D"/>
                </a:solidFill>
                <a:latin typeface="Calibri"/>
                <a:cs typeface="Calibri"/>
              </a:defRPr>
            </a:lvl1pPr>
          </a:lstStyle>
          <a:p>
            <a:fld id="{D5E89C0B-19B9-204A-9F4E-2D8C322DB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3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108"/>
            <a:ext cx="8229600" cy="464905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8313-CD03-4C27-9F44-629F102F8030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0A8D-62F5-4DFF-BC27-12074DC6E1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81553" y="201454"/>
            <a:ext cx="8229600" cy="1060766"/>
          </a:xfr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4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0546"/>
            <a:ext cx="8229600" cy="1060766"/>
          </a:xfrm>
          <a:prstGeom prst="rect">
            <a:avLst/>
          </a:prstGeom>
        </p:spPr>
        <p:txBody>
          <a:bodyPr vert="horz" lIns="91435" tIns="45718" rIns="91435" bIns="4571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7906"/>
            <a:ext cx="8229600" cy="3658257"/>
          </a:xfrm>
          <a:prstGeom prst="rect">
            <a:avLst/>
          </a:prstGeom>
        </p:spPr>
        <p:txBody>
          <a:bodyPr vert="horz" lIns="91435" tIns="45718" rIns="91435" bIns="45718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4ABC-E34B-BF44-A430-2DD5D736A0EE}" type="datetime1">
              <a:rPr lang="en-US" smtClean="0"/>
              <a:t>1/8/2019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790" y="6326147"/>
            <a:ext cx="65121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>
                <a:solidFill>
                  <a:srgbClr val="11387D"/>
                </a:solidFill>
                <a:latin typeface="Calibri"/>
                <a:cs typeface="Calibri"/>
              </a:defRPr>
            </a:lvl1pPr>
          </a:lstStyle>
          <a:p>
            <a:fld id="{D5E89C0B-19B9-204A-9F4E-2D8C322DB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4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8" r:id="rId4"/>
    <p:sldLayoutId id="2147483671" r:id="rId5"/>
    <p:sldLayoutId id="2147483672" r:id="rId6"/>
  </p:sldLayoutIdLst>
  <p:hf sldNum="0" hdr="0" ftr="0" dt="0"/>
  <p:txStyles>
    <p:titleStyle>
      <a:lvl1pPr algn="l" defTabSz="457177" rtl="0" eaLnBrk="1" latinLnBrk="0" hangingPunct="1">
        <a:spcBef>
          <a:spcPct val="0"/>
        </a:spcBef>
        <a:buNone/>
        <a:defRPr sz="4400" b="1" kern="1200">
          <a:solidFill>
            <a:srgbClr val="11387D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05" y="4166146"/>
            <a:ext cx="8326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Sepsis</a:t>
            </a:r>
          </a:p>
          <a:p>
            <a:r>
              <a:rPr lang="en-US" sz="2800" dirty="0">
                <a:solidFill>
                  <a:srgbClr val="9DD4E7"/>
                </a:solidFill>
              </a:rPr>
              <a:t>FHA Hospital Improvement Innovation Network (HIIN) </a:t>
            </a:r>
          </a:p>
        </p:txBody>
      </p:sp>
    </p:spTree>
    <p:extLst>
      <p:ext uri="{BB962C8B-B14F-4D97-AF65-F5344CB8AC3E}">
        <p14:creationId xmlns:p14="http://schemas.microsoft.com/office/powerpoint/2010/main" val="229029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447799"/>
            <a:ext cx="8077199" cy="455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400" dirty="0"/>
              <a:t>To be completed within </a:t>
            </a:r>
            <a:r>
              <a:rPr lang="en-US" sz="2400" u="sng" dirty="0"/>
              <a:t>3 hours </a:t>
            </a:r>
            <a:r>
              <a:rPr lang="en-US" sz="2400" dirty="0"/>
              <a:t>of time of presentation*:</a:t>
            </a:r>
          </a:p>
          <a:p>
            <a:pPr marL="457200" indent="-457200">
              <a:buAutoNum type="arabicPeriod"/>
            </a:pPr>
            <a:r>
              <a:rPr lang="en-US" sz="2400" dirty="0"/>
              <a:t>Measure lactate level </a:t>
            </a:r>
          </a:p>
          <a:p>
            <a:pPr marL="457200" indent="-457200">
              <a:buAutoNum type="arabicPeriod"/>
            </a:pPr>
            <a:r>
              <a:rPr lang="en-US" sz="2400" dirty="0"/>
              <a:t>Obtain 2 sets of blood cultures prior to administration of antibiotics from 2 different sites.</a:t>
            </a:r>
          </a:p>
          <a:p>
            <a:pPr marL="457200" indent="-457200">
              <a:buAutoNum type="arabicPeriod"/>
            </a:pPr>
            <a:r>
              <a:rPr lang="en-US" sz="2400" dirty="0"/>
              <a:t>Administer broad spectrum antibiotics</a:t>
            </a:r>
          </a:p>
          <a:p>
            <a:pPr marL="457200" indent="-457200">
              <a:buAutoNum type="arabicPeriod"/>
            </a:pPr>
            <a:r>
              <a:rPr lang="en-US" sz="2400" dirty="0"/>
              <a:t>Administer 30ml/kg crystalloid IVF for hypotension or lactate ≥ 4 mmol/L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400" dirty="0"/>
              <a:t>* “Time of presentation” is defined as the time of earliest chart annotation consistent with all the elements of severe sepsis or septic shock ascertained through chart review.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2971" y="158165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1387D"/>
                </a:solidFill>
                <a:latin typeface="+mj-lt"/>
              </a:rPr>
              <a:t>3-Hour Bundle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07413"/>
            <a:ext cx="1682064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880802"/>
            <a:ext cx="739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http://www.survivingsepsis.org/SiteCollectionDocuments/SSC_Bundle.pdf</a:t>
            </a:r>
          </a:p>
        </p:txBody>
      </p:sp>
    </p:spTree>
    <p:extLst>
      <p:ext uri="{BB962C8B-B14F-4D97-AF65-F5344CB8AC3E}">
        <p14:creationId xmlns:p14="http://schemas.microsoft.com/office/powerpoint/2010/main" val="19696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57573"/>
            <a:ext cx="8305800" cy="45540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2800" dirty="0"/>
              <a:t>To be completed within 6 hours of time of presentation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Apply vasopressors (for hypotension that does not respond to initial fluid resuscitation) and titrate pressors to a mean arterial pressure (MAP) ≥ 65 mm Hg.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event of persistent hypotension after initial fluid bolus (MAP &lt; 65 mm Hg) or if initial lactate was ≥ 4 mmol/L, re-assess volume status and tissue perfusion and document findings.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If initial lactate is elevated &gt; 2, re-measure lactate within 6 hours.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040294" y="136825"/>
            <a:ext cx="530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1387D"/>
                </a:solidFill>
                <a:latin typeface="+mj-lt"/>
              </a:rPr>
              <a:t>6-Hour Bundle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880802"/>
            <a:ext cx="739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http://www.survivingsepsis.org/SiteCollectionDocuments/SSC_Bundle.pdf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07413"/>
            <a:ext cx="168206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334" y="114300"/>
            <a:ext cx="8686799" cy="1143000"/>
          </a:xfrm>
        </p:spPr>
        <p:txBody>
          <a:bodyPr>
            <a:normAutofit/>
          </a:bodyPr>
          <a:lstStyle/>
          <a:p>
            <a:r>
              <a:rPr lang="en-US" sz="4000" dirty="0"/>
              <a:t>Keys to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799"/>
            <a:ext cx="8686799" cy="4800601"/>
          </a:xfrm>
        </p:spPr>
        <p:txBody>
          <a:bodyPr>
            <a:normAutofit fontScale="77500" lnSpcReduction="20000"/>
          </a:bodyPr>
          <a:lstStyle/>
          <a:p>
            <a:pPr marL="234950" indent="-234950">
              <a:buFont typeface="Wingdings" panose="05000000000000000000" pitchFamily="2" charset="2"/>
              <a:buChar char="§"/>
            </a:pPr>
            <a:r>
              <a:rPr lang="en-US" b="1" dirty="0"/>
              <a:t>Early Identification</a:t>
            </a:r>
          </a:p>
          <a:p>
            <a:pPr lvl="1"/>
            <a:r>
              <a:rPr lang="en-US" dirty="0"/>
              <a:t>Subtle signs and symptoms</a:t>
            </a:r>
          </a:p>
          <a:p>
            <a:pPr lvl="1"/>
            <a:r>
              <a:rPr lang="en-US" dirty="0"/>
              <a:t>Don’t wait until your patient is hypotensive!</a:t>
            </a:r>
          </a:p>
          <a:p>
            <a:pPr marL="234950" lvl="1" indent="-182563">
              <a:buFont typeface="Wingdings" panose="05000000000000000000" pitchFamily="2" charset="2"/>
              <a:buChar char="§"/>
            </a:pPr>
            <a:r>
              <a:rPr lang="en-US" sz="2000" b="1" dirty="0"/>
              <a:t>Appropriate antibiotics in a timely manner</a:t>
            </a:r>
          </a:p>
          <a:p>
            <a:pPr lvl="1"/>
            <a:r>
              <a:rPr lang="en-US" dirty="0"/>
              <a:t>For every hour antibiotics are delayed during septic shock, the patient’s risk of death increases by 7.6%</a:t>
            </a:r>
          </a:p>
          <a:p>
            <a:pPr lvl="1"/>
            <a:r>
              <a:rPr lang="en-US" dirty="0"/>
              <a:t>The single most important intervention in treating sepsis</a:t>
            </a:r>
          </a:p>
          <a:p>
            <a:pPr marL="234950" lvl="1" indent="-182563">
              <a:buFont typeface="Wingdings" panose="05000000000000000000" pitchFamily="2" charset="2"/>
              <a:buChar char="§"/>
            </a:pPr>
            <a:r>
              <a:rPr lang="en-US" sz="2000" b="1" dirty="0"/>
              <a:t>Source Control</a:t>
            </a:r>
          </a:p>
          <a:p>
            <a:pPr lvl="1"/>
            <a:r>
              <a:rPr lang="en-US" dirty="0"/>
              <a:t>Antibiotics</a:t>
            </a:r>
          </a:p>
          <a:p>
            <a:pPr lvl="1"/>
            <a:r>
              <a:rPr lang="en-US" dirty="0"/>
              <a:t>Surgery</a:t>
            </a:r>
          </a:p>
          <a:p>
            <a:pPr marL="234950" lvl="1" indent="-182563">
              <a:buFont typeface="Wingdings" panose="05000000000000000000" pitchFamily="2" charset="2"/>
              <a:buChar char="§"/>
            </a:pPr>
            <a:r>
              <a:rPr lang="en-US" sz="2000" b="1" dirty="0"/>
              <a:t>IV Fluids and vasopressors if necessary (hemodynamic stability)</a:t>
            </a:r>
          </a:p>
          <a:p>
            <a:pPr marL="234950" lvl="1" indent="-182563">
              <a:buFont typeface="Wingdings" panose="05000000000000000000" pitchFamily="2" charset="2"/>
              <a:buChar char="§"/>
            </a:pPr>
            <a:r>
              <a:rPr lang="en-US" sz="2000" b="1" dirty="0"/>
              <a:t>Emergency supportive care for acute organ dysfunction</a:t>
            </a:r>
          </a:p>
          <a:p>
            <a:pPr lvl="1"/>
            <a:r>
              <a:rPr lang="en-US" dirty="0"/>
              <a:t>Ventilator</a:t>
            </a:r>
          </a:p>
          <a:p>
            <a:pPr lvl="1"/>
            <a:r>
              <a:rPr lang="en-US" dirty="0"/>
              <a:t>Continuous Renal Replacement Therapy (CRRT)</a:t>
            </a:r>
          </a:p>
          <a:p>
            <a:pPr lvl="1"/>
            <a:r>
              <a:rPr lang="en-US" dirty="0"/>
              <a:t>Prone positioning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7200"/>
            <a:ext cx="22101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3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989" y="115920"/>
            <a:ext cx="6012024" cy="952500"/>
          </a:xfrm>
        </p:spPr>
        <p:txBody>
          <a:bodyPr>
            <a:normAutofit/>
          </a:bodyPr>
          <a:lstStyle/>
          <a:p>
            <a:r>
              <a:rPr lang="en-US" sz="4000" dirty="0"/>
              <a:t>Life After Sepsis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609" y="1368334"/>
            <a:ext cx="6090816" cy="4754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234249"/>
            <a:ext cx="678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1_ Kessler RC, Sonnega A, Bromet E, et al.: Posttraumatic stress disorder in the National Comorbidity Survey. Arch Gen Psychiatry, 52: 1048–60, 1995. // Davydow DS, Gifford JM, Desai SV, et al.: Posttraumatic stress disorder in general intensive care unit survivors: a systematic review. </a:t>
            </a:r>
            <a:r>
              <a:rPr lang="pl-PL" sz="900" dirty="0"/>
              <a:t>Gen Hosp Psychiatry, 30: 421-434, 2008.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1368334"/>
            <a:ext cx="2209800" cy="4785926"/>
          </a:xfrm>
          <a:prstGeom prst="rect">
            <a:avLst/>
          </a:prstGeom>
          <a:solidFill>
            <a:srgbClr val="D8E2E4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Other symptoms can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Sleep disturbance, including insomnia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Extreme tiredness and 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Inability to concentrate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Loss of confidence and self-belief</a:t>
            </a:r>
          </a:p>
          <a:p>
            <a:endParaRPr lang="en-US" sz="1000" dirty="0"/>
          </a:p>
          <a:p>
            <a:endParaRPr lang="en-US" sz="300" dirty="0"/>
          </a:p>
          <a:p>
            <a:endParaRPr lang="en-US" sz="300" dirty="0"/>
          </a:p>
          <a:p>
            <a:endParaRPr lang="en-US" sz="300" dirty="0"/>
          </a:p>
          <a:p>
            <a:endParaRPr lang="en-US" sz="300" dirty="0"/>
          </a:p>
          <a:p>
            <a:endParaRPr lang="en-US" sz="3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484811"/>
            <a:ext cx="8858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0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298" y="1359626"/>
            <a:ext cx="2574758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98" y="140955"/>
            <a:ext cx="8229600" cy="1060766"/>
          </a:xfrm>
        </p:spPr>
        <p:txBody>
          <a:bodyPr>
            <a:normAutofit/>
          </a:bodyPr>
          <a:lstStyle/>
          <a:p>
            <a:r>
              <a:rPr lang="en-US" sz="4000" dirty="0"/>
              <a:t>Healthcare Providers Can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01721"/>
            <a:ext cx="8305799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Prevent infections. </a:t>
            </a:r>
            <a:endParaRPr lang="en-US" sz="2400" dirty="0"/>
          </a:p>
          <a:p>
            <a:pPr marL="579946" lvl="1" indent="-287338">
              <a:buFont typeface="Arial" panose="020B0604020202020204" pitchFamily="34" charset="0"/>
              <a:buChar char="•"/>
            </a:pPr>
            <a:r>
              <a:rPr lang="en-US" sz="2200" dirty="0"/>
              <a:t>Hand washing = #1 way to prevent infection</a:t>
            </a:r>
          </a:p>
          <a:p>
            <a:pPr marL="579946" lvl="1" indent="-287338">
              <a:buFont typeface="Arial" panose="020B0604020202020204" pitchFamily="34" charset="0"/>
              <a:buChar char="•"/>
            </a:pPr>
            <a:r>
              <a:rPr lang="en-US" sz="2200" dirty="0"/>
              <a:t>Sterile Technique and Maintenance</a:t>
            </a:r>
          </a:p>
          <a:p>
            <a:pPr marL="1084263" lvl="2" indent="-287338">
              <a:buFont typeface="Arial" panose="020B0604020202020204" pitchFamily="34" charset="0"/>
              <a:buChar char="•"/>
            </a:pPr>
            <a:r>
              <a:rPr lang="en-US" sz="2200" dirty="0"/>
              <a:t>Foley insertion (and maintenance)</a:t>
            </a:r>
          </a:p>
          <a:p>
            <a:pPr marL="1084263" lvl="2" indent="-287338">
              <a:buFont typeface="Arial" panose="020B0604020202020204" pitchFamily="34" charset="0"/>
              <a:buChar char="•"/>
            </a:pPr>
            <a:r>
              <a:rPr lang="en-US" sz="2200" dirty="0"/>
              <a:t>Line insertion and draws (and maintenance)</a:t>
            </a:r>
          </a:p>
          <a:p>
            <a:pPr marL="1084263" lvl="2" indent="-287338">
              <a:buFont typeface="Arial" panose="020B0604020202020204" pitchFamily="34" charset="0"/>
              <a:buChar char="•"/>
            </a:pPr>
            <a:r>
              <a:rPr lang="en-US" sz="2200" dirty="0"/>
              <a:t>Invasive procedures</a:t>
            </a:r>
          </a:p>
          <a:p>
            <a:pPr marL="579946" lvl="1" indent="-287338">
              <a:buFont typeface="Arial" panose="020B0604020202020204" pitchFamily="34" charset="0"/>
              <a:buChar char="•"/>
            </a:pPr>
            <a:r>
              <a:rPr lang="en-US" sz="2200" dirty="0"/>
              <a:t>Vaccines</a:t>
            </a:r>
          </a:p>
          <a:p>
            <a:pPr marL="1084263" lvl="2" indent="-287338">
              <a:buFont typeface="Arial" panose="020B0604020202020204" pitchFamily="34" charset="0"/>
              <a:buChar char="•"/>
            </a:pPr>
            <a:r>
              <a:rPr lang="en-US" sz="2200" dirty="0"/>
              <a:t>Flu and pneumonia shots</a:t>
            </a:r>
          </a:p>
          <a:p>
            <a:pPr marL="796925" lvl="2" indent="0"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Reassess patient management. </a:t>
            </a:r>
            <a:r>
              <a:rPr lang="en-US" sz="2400" dirty="0"/>
              <a:t>Check patient progress frequently. Reassess antibiotic therapy 24-48 hours or sooner to change therapy as needed (narrow the spectrum). Be sure the antibiotic type, dose, and duration are correct.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Educate patients and their families. </a:t>
            </a:r>
            <a:r>
              <a:rPr lang="en-US" sz="2400" dirty="0"/>
              <a:t>Stress the need to prevent infections, manage chronic conditions, and seek care if signs of severe infection or sepsis are present.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8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7123" y="136849"/>
            <a:ext cx="346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1387D"/>
                </a:solidFill>
                <a:latin typeface="+mj-lt"/>
              </a:rPr>
              <a:t>What is Sepsis?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53" y="1517780"/>
            <a:ext cx="8080894" cy="396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623751" y="3479513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99"/>
                </a:solidFill>
              </a:rPr>
              <a:t>Stage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5791200"/>
            <a:ext cx="189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world-sepsis-day.org </a:t>
            </a:r>
          </a:p>
        </p:txBody>
      </p:sp>
    </p:spTree>
    <p:extLst>
      <p:ext uri="{BB962C8B-B14F-4D97-AF65-F5344CB8AC3E}">
        <p14:creationId xmlns:p14="http://schemas.microsoft.com/office/powerpoint/2010/main" val="314774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81204" y="150219"/>
            <a:ext cx="346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1387D"/>
                </a:solidFill>
                <a:latin typeface="+mj-lt"/>
              </a:rPr>
              <a:t>What is Sepsis?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3686175"/>
            <a:ext cx="6257925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310912"/>
            <a:ext cx="63246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791200"/>
            <a:ext cx="189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world-sepsis-day.org </a:t>
            </a:r>
          </a:p>
        </p:txBody>
      </p:sp>
    </p:spTree>
    <p:extLst>
      <p:ext uri="{BB962C8B-B14F-4D97-AF65-F5344CB8AC3E}">
        <p14:creationId xmlns:p14="http://schemas.microsoft.com/office/powerpoint/2010/main" val="301411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E3B2073-E3FF-4487-B105-68BBA42655C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042445" y="1091682"/>
            <a:ext cx="5600179" cy="5037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736094-7DE4-4E96-85B1-30EF0F902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673" y="6360890"/>
            <a:ext cx="2188654" cy="262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C76C7E8-E729-4CEF-B379-F27D33127E07}"/>
              </a:ext>
            </a:extLst>
          </p:cNvPr>
          <p:cNvSpPr/>
          <p:nvPr/>
        </p:nvSpPr>
        <p:spPr>
          <a:xfrm>
            <a:off x="2181204" y="150219"/>
            <a:ext cx="346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1387D"/>
                </a:solidFill>
                <a:latin typeface="+mj-lt"/>
              </a:rPr>
              <a:t>What is Sepsis?</a:t>
            </a:r>
          </a:p>
        </p:txBody>
      </p:sp>
    </p:spTree>
    <p:extLst>
      <p:ext uri="{BB962C8B-B14F-4D97-AF65-F5344CB8AC3E}">
        <p14:creationId xmlns:p14="http://schemas.microsoft.com/office/powerpoint/2010/main" val="230200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488" y="180654"/>
            <a:ext cx="8229600" cy="7210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/>
              <a:t>Sepsis at a Glance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447800"/>
            <a:ext cx="7185645" cy="45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0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1031427"/>
            <a:ext cx="8229600" cy="106076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Sepsis is a </a:t>
            </a:r>
            <a:r>
              <a:rPr lang="en-US" sz="4400" dirty="0">
                <a:solidFill>
                  <a:srgbClr val="FF0000"/>
                </a:solidFill>
              </a:rPr>
              <a:t>medical emergency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. 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13" y="5904015"/>
            <a:ext cx="8991600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2DA2BF"/>
              </a:buClr>
              <a:buSzPct val="76000"/>
            </a:pPr>
            <a:r>
              <a:rPr lang="en-US" sz="900" dirty="0"/>
              <a:t>Source: </a:t>
            </a:r>
            <a:r>
              <a:rPr lang="en-US" sz="900" b="1" dirty="0"/>
              <a:t>Advisory Board Company: “Why sepsis screening isn't one-size-fits-all” </a:t>
            </a:r>
            <a:r>
              <a:rPr lang="en-US" sz="900" dirty="0"/>
              <a:t>Expert Insight | December 11, 2013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1" y="1210811"/>
            <a:ext cx="8686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515B6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minutes matter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62600" y="2500661"/>
            <a:ext cx="3026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Every hour a patient in septic shock doesn't receive antibiotics, </a:t>
            </a:r>
            <a:br>
              <a:rPr lang="en-US" sz="2400" dirty="0"/>
            </a:br>
            <a:r>
              <a:rPr lang="en-US" sz="2400" dirty="0"/>
              <a:t>the risk of death increases by 7.6%.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2561984"/>
            <a:ext cx="43624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9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776" y="135558"/>
            <a:ext cx="8229600" cy="1060766"/>
          </a:xfrm>
        </p:spPr>
        <p:txBody>
          <a:bodyPr>
            <a:normAutofit/>
          </a:bodyPr>
          <a:lstStyle/>
          <a:p>
            <a:r>
              <a:rPr lang="en-US" sz="4000" dirty="0"/>
              <a:t>Speed is Important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519" y="1304956"/>
            <a:ext cx="8001000" cy="250837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+mn-lt"/>
              </a:rPr>
              <a:t>Time is Tissue! </a:t>
            </a:r>
          </a:p>
          <a:p>
            <a:pPr algn="ctr"/>
            <a:r>
              <a:rPr lang="en-US" sz="3200" b="1" dirty="0">
                <a:latin typeface="+mn-lt"/>
              </a:rPr>
              <a:t>Would you wait an hour to treat a stroke? Heart attack?</a:t>
            </a:r>
          </a:p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sz="2000" b="1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en-US" sz="2100" dirty="0">
                <a:latin typeface="Calibri" pitchFamily="34" charset="0"/>
              </a:rPr>
              <a:t>Mortality rates increase as the number of failing organs increase.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962400"/>
            <a:ext cx="360080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106" y="154219"/>
            <a:ext cx="8229600" cy="1060766"/>
          </a:xfrm>
        </p:spPr>
        <p:txBody>
          <a:bodyPr>
            <a:normAutofit/>
          </a:bodyPr>
          <a:lstStyle/>
          <a:p>
            <a:r>
              <a:rPr lang="en-US" sz="4000" dirty="0"/>
              <a:t>Know the Signs &amp; Symptoms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229" y="1301621"/>
            <a:ext cx="5817831" cy="49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4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453" y="126228"/>
            <a:ext cx="8229600" cy="1060766"/>
          </a:xfrm>
        </p:spPr>
        <p:txBody>
          <a:bodyPr>
            <a:normAutofit/>
          </a:bodyPr>
          <a:lstStyle/>
          <a:p>
            <a:r>
              <a:rPr lang="en-US" sz="4400" dirty="0"/>
              <a:t>Know the Signs &amp; Symptoms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48" y="1533330"/>
            <a:ext cx="7519904" cy="46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536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6763</TotalTime>
  <Words>585</Words>
  <Application>Microsoft Office PowerPoint</Application>
  <PresentationFormat>On-screen Show (4:3)</PresentationFormat>
  <Paragraphs>85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Sepsis at a Glance</vt:lpstr>
      <vt:lpstr>Sepsis is a medical emergency . . . </vt:lpstr>
      <vt:lpstr>Speed is Important</vt:lpstr>
      <vt:lpstr>Know the Signs &amp; Symptoms</vt:lpstr>
      <vt:lpstr>Know the Signs &amp; Symptoms</vt:lpstr>
      <vt:lpstr>PowerPoint Presentation</vt:lpstr>
      <vt:lpstr>PowerPoint Presentation</vt:lpstr>
      <vt:lpstr>Keys to Survival</vt:lpstr>
      <vt:lpstr>Life After Sepsis</vt:lpstr>
      <vt:lpstr>Healthcare Providers Can . . .</vt:lpstr>
    </vt:vector>
  </TitlesOfParts>
  <Company>Riverbrand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Spichke</dc:creator>
  <cp:lastModifiedBy>Lisa Conley (BLC)</cp:lastModifiedBy>
  <cp:revision>132</cp:revision>
  <cp:lastPrinted>2017-11-02T14:16:10Z</cp:lastPrinted>
  <dcterms:created xsi:type="dcterms:W3CDTF">2017-01-27T01:29:08Z</dcterms:created>
  <dcterms:modified xsi:type="dcterms:W3CDTF">2019-01-08T21:51:01Z</dcterms:modified>
</cp:coreProperties>
</file>